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14"/>
  </p:notesMasterIdLst>
  <p:handoutMasterIdLst>
    <p:handoutMasterId r:id="rId15"/>
  </p:handoutMasterIdLst>
  <p:sldIdLst>
    <p:sldId id="257" r:id="rId2"/>
    <p:sldId id="258" r:id="rId3"/>
    <p:sldId id="301" r:id="rId4"/>
    <p:sldId id="298" r:id="rId5"/>
    <p:sldId id="292" r:id="rId6"/>
    <p:sldId id="294" r:id="rId7"/>
    <p:sldId id="293" r:id="rId8"/>
    <p:sldId id="299" r:id="rId9"/>
    <p:sldId id="300" r:id="rId10"/>
    <p:sldId id="296" r:id="rId11"/>
    <p:sldId id="297" r:id="rId12"/>
    <p:sldId id="290" r:id="rId13"/>
  </p:sldIdLst>
  <p:sldSz cx="12192000" cy="6858000"/>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ce Capuzzo" initials="A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020"/>
    <a:srgbClr val="9E0000"/>
    <a:srgbClr val="A40F08"/>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57" autoAdjust="0"/>
    <p:restoredTop sz="72717" autoAdjust="0"/>
  </p:normalViewPr>
  <p:slideViewPr>
    <p:cSldViewPr snapToGrid="0" snapToObjects="1">
      <p:cViewPr varScale="1">
        <p:scale>
          <a:sx n="69" d="100"/>
          <a:sy n="69" d="100"/>
        </p:scale>
        <p:origin x="1483" y="7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A2AFBC9E-42F6-4EDB-B447-5CFE87DA9E8F}" type="datetimeFigureOut">
              <a:rPr lang="it-IT" smtClean="0"/>
              <a:pPr/>
              <a:t>23/09/25</a:t>
            </a:fld>
            <a:endParaRPr lang="it-IT"/>
          </a:p>
        </p:txBody>
      </p:sp>
      <p:sp>
        <p:nvSpPr>
          <p:cNvPr id="4" name="Segnaposto piè di pagina 3"/>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3B9B823C-BE2F-4245-A23B-F5F480DF49B5}" type="slidenum">
              <a:rPr lang="it-IT" smtClean="0"/>
              <a:pPr/>
              <a:t>‹N›</a:t>
            </a:fld>
            <a:endParaRPr lang="it-IT"/>
          </a:p>
        </p:txBody>
      </p:sp>
    </p:spTree>
    <p:extLst>
      <p:ext uri="{BB962C8B-B14F-4D97-AF65-F5344CB8AC3E}">
        <p14:creationId xmlns:p14="http://schemas.microsoft.com/office/powerpoint/2010/main" val="2107123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889250" cy="493713"/>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778250" y="0"/>
            <a:ext cx="2889250" cy="493713"/>
          </a:xfrm>
          <a:prstGeom prst="rect">
            <a:avLst/>
          </a:prstGeom>
        </p:spPr>
        <p:txBody>
          <a:bodyPr vert="horz" lIns="91440" tIns="45720" rIns="91440" bIns="45720" rtlCol="0"/>
          <a:lstStyle>
            <a:lvl1pPr algn="r">
              <a:defRPr sz="1200"/>
            </a:lvl1pPr>
          </a:lstStyle>
          <a:p>
            <a:fld id="{C8414052-8C7F-49C8-811C-82D787FA2807}" type="datetimeFigureOut">
              <a:rPr lang="it-IT" smtClean="0"/>
              <a:pPr/>
              <a:t>23/09/25</a:t>
            </a:fld>
            <a:endParaRPr lang="it-IT"/>
          </a:p>
        </p:txBody>
      </p:sp>
      <p:sp>
        <p:nvSpPr>
          <p:cNvPr id="4" name="Segnaposto immagine diapositiva 3"/>
          <p:cNvSpPr>
            <a:spLocks noGrp="1" noRot="1" noChangeAspect="1"/>
          </p:cNvSpPr>
          <p:nvPr>
            <p:ph type="sldImg" idx="2"/>
          </p:nvPr>
        </p:nvSpPr>
        <p:spPr>
          <a:xfrm>
            <a:off x="42863" y="739775"/>
            <a:ext cx="6583362" cy="3703638"/>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66750" y="4689475"/>
            <a:ext cx="5335588" cy="444341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377363"/>
            <a:ext cx="2889250" cy="49371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778250" y="9377363"/>
            <a:ext cx="2889250" cy="493712"/>
          </a:xfrm>
          <a:prstGeom prst="rect">
            <a:avLst/>
          </a:prstGeom>
        </p:spPr>
        <p:txBody>
          <a:bodyPr vert="horz" lIns="91440" tIns="45720" rIns="91440" bIns="45720" rtlCol="0" anchor="b"/>
          <a:lstStyle>
            <a:lvl1pPr algn="r">
              <a:defRPr sz="1200"/>
            </a:lvl1pPr>
          </a:lstStyle>
          <a:p>
            <a:fld id="{BA2E8189-8808-4B95-A757-4150675D504F}" type="slidenum">
              <a:rPr lang="it-IT" smtClean="0"/>
              <a:pPr/>
              <a:t>‹N›</a:t>
            </a:fld>
            <a:endParaRPr lang="it-IT"/>
          </a:p>
        </p:txBody>
      </p:sp>
    </p:spTree>
    <p:extLst>
      <p:ext uri="{BB962C8B-B14F-4D97-AF65-F5344CB8AC3E}">
        <p14:creationId xmlns:p14="http://schemas.microsoft.com/office/powerpoint/2010/main" val="1670200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A2E8189-8808-4B95-A757-4150675D504F}" type="slidenum">
              <a:rPr lang="it-IT" smtClean="0"/>
              <a:pPr/>
              <a:t>1</a:t>
            </a:fld>
            <a:endParaRPr lang="it-IT"/>
          </a:p>
        </p:txBody>
      </p:sp>
    </p:spTree>
    <p:extLst>
      <p:ext uri="{BB962C8B-B14F-4D97-AF65-F5344CB8AC3E}">
        <p14:creationId xmlns:p14="http://schemas.microsoft.com/office/powerpoint/2010/main" val="1358125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10171-28F0-2542-0E5D-11E40D293DE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907A04F-8318-0C99-D47E-85E079BCA390}"/>
              </a:ext>
            </a:extLst>
          </p:cNvPr>
          <p:cNvSpPr>
            <a:spLocks noGrp="1" noRot="1" noChangeAspect="1"/>
          </p:cNvSpPr>
          <p:nvPr>
            <p:ph type="sldImg"/>
          </p:nvPr>
        </p:nvSpPr>
        <p:spPr>
          <a:xfrm>
            <a:off x="42863" y="739775"/>
            <a:ext cx="6583362" cy="3703638"/>
          </a:xfrm>
        </p:spPr>
      </p:sp>
      <p:sp>
        <p:nvSpPr>
          <p:cNvPr id="3" name="Segnaposto note 2">
            <a:extLst>
              <a:ext uri="{FF2B5EF4-FFF2-40B4-BE49-F238E27FC236}">
                <a16:creationId xmlns:a16="http://schemas.microsoft.com/office/drawing/2014/main" id="{71FEBFC5-D657-B2BC-E852-BFC20DD6F96E}"/>
              </a:ext>
            </a:extLst>
          </p:cNvPr>
          <p:cNvSpPr>
            <a:spLocks noGrp="1"/>
          </p:cNvSpPr>
          <p:nvPr>
            <p:ph type="body" idx="1"/>
          </p:nvPr>
        </p:nvSpPr>
        <p:spPr/>
        <p:txBody>
          <a:bodyPr>
            <a:normAutofit/>
          </a:bodyPr>
          <a:lstStyle/>
          <a:p>
            <a:r>
              <a:rPr lang="it-IT" sz="1200" kern="1200" dirty="0">
                <a:solidFill>
                  <a:schemeClr val="tx1"/>
                </a:solidFill>
                <a:effectLst/>
                <a:latin typeface="+mn-lt"/>
                <a:ea typeface="+mn-ea"/>
                <a:cs typeface="+mn-cs"/>
              </a:rPr>
              <a:t>Quale ruolo hanno le terapie mediche nel sostegno del paziente con una sepsi chirurgicamente emendabile? Quale spazio e tempo rimangono dunque alla terapia </a:t>
            </a:r>
            <a:r>
              <a:rPr lang="it-IT" sz="1200" kern="1200" dirty="0" err="1">
                <a:solidFill>
                  <a:schemeClr val="tx1"/>
                </a:solidFill>
                <a:effectLst/>
                <a:latin typeface="+mn-lt"/>
                <a:ea typeface="+mn-ea"/>
                <a:cs typeface="+mn-cs"/>
              </a:rPr>
              <a:t>resuscitativa</a:t>
            </a:r>
            <a:r>
              <a:rPr lang="it-IT" sz="1200" kern="1200" dirty="0">
                <a:solidFill>
                  <a:schemeClr val="tx1"/>
                </a:solidFill>
                <a:effectLst/>
                <a:latin typeface="+mn-lt"/>
                <a:ea typeface="+mn-ea"/>
                <a:cs typeface="+mn-cs"/>
              </a:rPr>
              <a:t>? Non devono diventare antagonista, bensì co-protagonista. La stabilizzazione del paziente da un punto di vista medico è fondamentale nella gestione di pazienti che hanno una complessità intrinsecamente elevata, e diventa un fattore capace di impattare positivamente sulla prognosi del paziente nel momento in cui non ritardano la chirurgia, ma la supportano consentendo al paziente di giungere a chirurgia se non in condizioni ottimali, almeno ottimizzate. </a:t>
            </a:r>
          </a:p>
          <a:p>
            <a:r>
              <a:rPr lang="it-IT" sz="1200" kern="1200" dirty="0">
                <a:solidFill>
                  <a:schemeClr val="tx1"/>
                </a:solidFill>
                <a:effectLst/>
                <a:latin typeface="+mn-lt"/>
                <a:ea typeface="+mn-ea"/>
                <a:cs typeface="+mn-cs"/>
              </a:rPr>
              <a:t>È inoltre esperienza comune, seppur diversa in base all’organizzazione intrinseca di ciascuna realtà e di ciascun dipartimento chirurgico, l’inevitabile attesa dovuta all’organizzazione e alla logistica peri-operatoria: sale operatorie non immediatamente disponibili, assenti o momentaneamente impegnate con altre urgenze costituiscono un problema all’ordine del giorno per quasi tutti i chirurghi d’urgenza e soprattutto un ritardo pericoloso per i pazienti acuti. Se quindi da un lato l’ottimizzazione del paziente non può e non deve sottrarre tempo al controllo chirurgico della sorgente settica, dall’altro il ritardo coatto dei tempi chirurgici può diventare una “finestra di opportunità” per rendere, se non ottimali, almeno ottimizzate le condizioni del paziente che deve affrontare la chirurgia. Il chirurgo spesso può fare poco per evitare questo differimento forzato, ma può fare molto per rendere questo ritardo funzionale all’</a:t>
            </a:r>
            <a:r>
              <a:rPr lang="it-IT" sz="1200" kern="1200" dirty="0" err="1">
                <a:solidFill>
                  <a:schemeClr val="tx1"/>
                </a:solidFill>
                <a:effectLst/>
                <a:latin typeface="+mn-lt"/>
                <a:ea typeface="+mn-ea"/>
                <a:cs typeface="+mn-cs"/>
              </a:rPr>
              <a:t>outcome</a:t>
            </a:r>
            <a:r>
              <a:rPr lang="it-IT" sz="1200" kern="1200" dirty="0">
                <a:solidFill>
                  <a:schemeClr val="tx1"/>
                </a:solidFill>
                <a:effectLst/>
                <a:latin typeface="+mn-lt"/>
                <a:ea typeface="+mn-ea"/>
                <a:cs typeface="+mn-cs"/>
              </a:rPr>
              <a:t> del paziente.</a:t>
            </a:r>
          </a:p>
        </p:txBody>
      </p:sp>
      <p:sp>
        <p:nvSpPr>
          <p:cNvPr id="4" name="Segnaposto numero diapositiva 3">
            <a:extLst>
              <a:ext uri="{FF2B5EF4-FFF2-40B4-BE49-F238E27FC236}">
                <a16:creationId xmlns:a16="http://schemas.microsoft.com/office/drawing/2014/main" id="{EFCEED93-CD83-6A4F-E872-1CA053E4B860}"/>
              </a:ext>
            </a:extLst>
          </p:cNvPr>
          <p:cNvSpPr>
            <a:spLocks noGrp="1"/>
          </p:cNvSpPr>
          <p:nvPr>
            <p:ph type="sldNum" sz="quarter" idx="5"/>
          </p:nvPr>
        </p:nvSpPr>
        <p:spPr/>
        <p:txBody>
          <a:bodyPr/>
          <a:lstStyle/>
          <a:p>
            <a:fld id="{BA2E8189-8808-4B95-A757-4150675D504F}" type="slidenum">
              <a:rPr lang="it-IT" smtClean="0"/>
              <a:pPr/>
              <a:t>10</a:t>
            </a:fld>
            <a:endParaRPr lang="it-IT"/>
          </a:p>
        </p:txBody>
      </p:sp>
    </p:spTree>
    <p:extLst>
      <p:ext uri="{BB962C8B-B14F-4D97-AF65-F5344CB8AC3E}">
        <p14:creationId xmlns:p14="http://schemas.microsoft.com/office/powerpoint/2010/main" val="366375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26520-AF50-42F4-2926-E50F0C1069F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763F29E-4D70-C7CD-B9D5-34DA941C622E}"/>
              </a:ext>
            </a:extLst>
          </p:cNvPr>
          <p:cNvSpPr>
            <a:spLocks noGrp="1" noRot="1" noChangeAspect="1"/>
          </p:cNvSpPr>
          <p:nvPr>
            <p:ph type="sldImg"/>
          </p:nvPr>
        </p:nvSpPr>
        <p:spPr>
          <a:xfrm>
            <a:off x="42863" y="739775"/>
            <a:ext cx="6583362" cy="3703638"/>
          </a:xfrm>
        </p:spPr>
      </p:sp>
      <p:sp>
        <p:nvSpPr>
          <p:cNvPr id="3" name="Segnaposto note 2">
            <a:extLst>
              <a:ext uri="{FF2B5EF4-FFF2-40B4-BE49-F238E27FC236}">
                <a16:creationId xmlns:a16="http://schemas.microsoft.com/office/drawing/2014/main" id="{1DD3C29E-9784-B571-AE51-DD7BFB712FDE}"/>
              </a:ext>
            </a:extLst>
          </p:cNvPr>
          <p:cNvSpPr>
            <a:spLocks noGrp="1"/>
          </p:cNvSpPr>
          <p:nvPr>
            <p:ph type="body" idx="1"/>
          </p:nvPr>
        </p:nvSpPr>
        <p:spPr/>
        <p:txBody>
          <a:bodyPr>
            <a:normAutofit/>
          </a:bodyPr>
          <a:lstStyle/>
          <a:p>
            <a:r>
              <a:rPr lang="it-IT" sz="1200" kern="1200" dirty="0">
                <a:solidFill>
                  <a:schemeClr val="tx1"/>
                </a:solidFill>
                <a:effectLst/>
                <a:latin typeface="+mn-lt"/>
                <a:ea typeface="+mn-ea"/>
                <a:cs typeface="+mn-cs"/>
              </a:rPr>
              <a:t>In sintesi, la gestione della sepsi addominale con focolaio chirurgicamente emendabile richiede un approccio multidisciplinare e un processo decisionale rapido ed efficiente in cui è fondamentale che il chirurgo ricopra un ruolo di leadership. Le evidenze sono chiare: un </a:t>
            </a:r>
            <a:r>
              <a:rPr lang="it-IT" sz="1200" b="1" kern="1200" dirty="0">
                <a:solidFill>
                  <a:schemeClr val="tx1"/>
                </a:solidFill>
                <a:effectLst/>
                <a:latin typeface="+mn-lt"/>
                <a:ea typeface="+mn-ea"/>
                <a:cs typeface="+mn-cs"/>
              </a:rPr>
              <a:t>"source control" precoce, idealmente entro 6 ore per i pazienti in shock settico</a:t>
            </a:r>
            <a:r>
              <a:rPr lang="it-IT" sz="1200" kern="1200" dirty="0">
                <a:solidFill>
                  <a:schemeClr val="tx1"/>
                </a:solidFill>
                <a:effectLst/>
                <a:latin typeface="+mn-lt"/>
                <a:ea typeface="+mn-ea"/>
                <a:cs typeface="+mn-cs"/>
              </a:rPr>
              <a:t>, è cruciale e migliora significativamente la sopravvivenza. L'ottimizzazione preoperatoria deve essere rapida e mirata a stabilizzare il paziente quel tanto che basta per renderlo operabile, senza ritardare interventi salvavita.</a:t>
            </a:r>
          </a:p>
        </p:txBody>
      </p:sp>
      <p:sp>
        <p:nvSpPr>
          <p:cNvPr id="4" name="Segnaposto numero diapositiva 3">
            <a:extLst>
              <a:ext uri="{FF2B5EF4-FFF2-40B4-BE49-F238E27FC236}">
                <a16:creationId xmlns:a16="http://schemas.microsoft.com/office/drawing/2014/main" id="{0237AF03-D1CA-6577-6A8B-3CA27B1EF322}"/>
              </a:ext>
            </a:extLst>
          </p:cNvPr>
          <p:cNvSpPr>
            <a:spLocks noGrp="1"/>
          </p:cNvSpPr>
          <p:nvPr>
            <p:ph type="sldNum" sz="quarter" idx="5"/>
          </p:nvPr>
        </p:nvSpPr>
        <p:spPr/>
        <p:txBody>
          <a:bodyPr/>
          <a:lstStyle/>
          <a:p>
            <a:fld id="{BA2E8189-8808-4B95-A757-4150675D504F}" type="slidenum">
              <a:rPr lang="it-IT" smtClean="0"/>
              <a:pPr/>
              <a:t>11</a:t>
            </a:fld>
            <a:endParaRPr lang="it-IT"/>
          </a:p>
        </p:txBody>
      </p:sp>
    </p:spTree>
    <p:extLst>
      <p:ext uri="{BB962C8B-B14F-4D97-AF65-F5344CB8AC3E}">
        <p14:creationId xmlns:p14="http://schemas.microsoft.com/office/powerpoint/2010/main" val="372779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28F2B-A8C0-3CE6-B143-63B65A45B48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9666955-576B-C850-D303-B22F3F156265}"/>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2E6FB1F-DFFC-3860-DAE3-EEA2D96CFDAB}"/>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6B406C8E-6BD5-AEA6-35B0-6736018FDC24}"/>
              </a:ext>
            </a:extLst>
          </p:cNvPr>
          <p:cNvSpPr>
            <a:spLocks noGrp="1"/>
          </p:cNvSpPr>
          <p:nvPr>
            <p:ph type="sldNum" sz="quarter" idx="10"/>
          </p:nvPr>
        </p:nvSpPr>
        <p:spPr/>
        <p:txBody>
          <a:bodyPr/>
          <a:lstStyle/>
          <a:p>
            <a:fld id="{BA2E8189-8808-4B95-A757-4150675D504F}" type="slidenum">
              <a:rPr lang="it-IT" smtClean="0"/>
              <a:pPr/>
              <a:t>12</a:t>
            </a:fld>
            <a:endParaRPr lang="it-IT"/>
          </a:p>
        </p:txBody>
      </p:sp>
    </p:spTree>
    <p:extLst>
      <p:ext uri="{BB962C8B-B14F-4D97-AF65-F5344CB8AC3E}">
        <p14:creationId xmlns:p14="http://schemas.microsoft.com/office/powerpoint/2010/main" val="1529233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863" y="739775"/>
            <a:ext cx="6583362" cy="3703638"/>
          </a:xfrm>
        </p:spPr>
      </p:sp>
      <p:sp>
        <p:nvSpPr>
          <p:cNvPr id="3" name="Segnaposto note 2"/>
          <p:cNvSpPr>
            <a:spLocks noGrp="1"/>
          </p:cNvSpPr>
          <p:nvPr>
            <p:ph type="body" idx="1"/>
          </p:nvPr>
        </p:nvSpPr>
        <p:spPr/>
        <p:txBody>
          <a:bodyPr>
            <a:normAutofit/>
          </a:bodyPr>
          <a:lstStyle/>
          <a:p>
            <a:r>
              <a:rPr lang="it-IT" dirty="0"/>
              <a:t>Le infezioni intra-addominali costituiscono alcune tra le patologie più frequenti e al contempo difficili per il chirurgo d’urgenza. Si definiscono come tali tutte le patologie a carattere infettivo che si sviluppino a carico dei visceri della cavità addominale e del peritoneo. Appendice, colecisti e diverticoli colici rappresentano le principali sedi anatomiche capaci di ospitare un focolaio settico e di risultare danneggiate dagli agenti patogeni che lo sostengono.</a:t>
            </a:r>
          </a:p>
          <a:p>
            <a:r>
              <a:rPr lang="it-IT" dirty="0"/>
              <a:t>Le infezioni intra-addominali costituiscono un frequente motivo di accesso in Pronto Soccorso, dal momento che rappresentano la causa di un terzo delle </a:t>
            </a:r>
            <a:r>
              <a:rPr lang="it-IT" dirty="0" err="1"/>
              <a:t>addominalgie</a:t>
            </a:r>
            <a:r>
              <a:rPr lang="it-IT" dirty="0"/>
              <a:t> che vengono gestite nei dipartimenti di emergenza dei nostri ospedali con milioni di ammissioni ogni anno in tutto il mondo. Non solo sono patologie frequenti, ma sono anche spesso severe e talvolta letali, andando a determinare un numero cospicuo di decessi nei nostri letti</a:t>
            </a:r>
            <a:r>
              <a:rPr lang="it-IT" sz="1200" kern="1200" dirty="0">
                <a:solidFill>
                  <a:schemeClr val="tx1"/>
                </a:solidFill>
                <a:effectLst/>
                <a:latin typeface="+mn-lt"/>
                <a:ea typeface="+mn-ea"/>
                <a:cs typeface="+mn-cs"/>
              </a:rPr>
              <a:t>.</a:t>
            </a:r>
          </a:p>
          <a:p>
            <a:r>
              <a:rPr lang="it-IT" sz="1200" kern="1200" dirty="0">
                <a:solidFill>
                  <a:schemeClr val="tx1"/>
                </a:solidFill>
                <a:effectLst/>
                <a:latin typeface="+mn-lt"/>
                <a:ea typeface="+mn-ea"/>
                <a:cs typeface="+mn-cs"/>
              </a:rPr>
              <a:t>In virtù dell’enorme portata di queste patologie, parleremo delle sepsi con un focolaio chirurgicamente emendabile cercando di fornire alcuni strumenti che ci aiutino nella gestione di questi pazienti e nella sfida quotidiana di bilanciare da un lato l’ottimizzazione del paziente settico e dall’altro la necessità di un «source control» chirurgico che sia efficace e precoce.</a:t>
            </a:r>
            <a:endParaRPr lang="it-IT" dirty="0"/>
          </a:p>
        </p:txBody>
      </p:sp>
      <p:sp>
        <p:nvSpPr>
          <p:cNvPr id="4" name="Segnaposto numero diapositiva 3"/>
          <p:cNvSpPr>
            <a:spLocks noGrp="1"/>
          </p:cNvSpPr>
          <p:nvPr>
            <p:ph type="sldNum" sz="quarter" idx="5"/>
          </p:nvPr>
        </p:nvSpPr>
        <p:spPr/>
        <p:txBody>
          <a:bodyPr/>
          <a:lstStyle/>
          <a:p>
            <a:fld id="{BA2E8189-8808-4B95-A757-4150675D504F}" type="slidenum">
              <a:rPr lang="it-IT" smtClean="0"/>
              <a:pPr/>
              <a:t>2</a:t>
            </a:fld>
            <a:endParaRPr lang="it-IT"/>
          </a:p>
        </p:txBody>
      </p:sp>
    </p:spTree>
    <p:extLst>
      <p:ext uri="{BB962C8B-B14F-4D97-AF65-F5344CB8AC3E}">
        <p14:creationId xmlns:p14="http://schemas.microsoft.com/office/powerpoint/2010/main" val="2819222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C011D-9726-F6E7-101A-2BFDC9708D6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80B37C2-6F31-21AC-DE82-3A6346E0B70D}"/>
              </a:ext>
            </a:extLst>
          </p:cNvPr>
          <p:cNvSpPr>
            <a:spLocks noGrp="1" noRot="1" noChangeAspect="1"/>
          </p:cNvSpPr>
          <p:nvPr>
            <p:ph type="sldImg"/>
          </p:nvPr>
        </p:nvSpPr>
        <p:spPr>
          <a:xfrm>
            <a:off x="42863" y="739775"/>
            <a:ext cx="6583362" cy="3703638"/>
          </a:xfrm>
        </p:spPr>
      </p:sp>
      <p:sp>
        <p:nvSpPr>
          <p:cNvPr id="3" name="Segnaposto note 2">
            <a:extLst>
              <a:ext uri="{FF2B5EF4-FFF2-40B4-BE49-F238E27FC236}">
                <a16:creationId xmlns:a16="http://schemas.microsoft.com/office/drawing/2014/main" id="{45ABB2D8-57A7-CAE9-554D-07F5A1D561DB}"/>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Quando accede in Pronto Soccorso con un quadro di sepsi secondario a una infezione a partenza addominale, un paziente ha un </a:t>
            </a:r>
            <a:r>
              <a:rPr lang="it-IT" sz="1200" b="0" kern="1200" dirty="0">
                <a:solidFill>
                  <a:schemeClr val="tx1"/>
                </a:solidFill>
                <a:effectLst/>
                <a:latin typeface="+mn-lt"/>
                <a:ea typeface="+mn-ea"/>
                <a:cs typeface="+mn-cs"/>
              </a:rPr>
              <a:t>rischio di morte </a:t>
            </a:r>
            <a:r>
              <a:rPr lang="it-IT" sz="1200" kern="1200" dirty="0">
                <a:solidFill>
                  <a:schemeClr val="tx1"/>
                </a:solidFill>
                <a:effectLst/>
                <a:latin typeface="+mn-lt"/>
                <a:ea typeface="+mn-ea"/>
                <a:cs typeface="+mn-cs"/>
              </a:rPr>
              <a:t>non trascurabile: in alcuni studi di coorte infatti la mortalità da infezione intra-addominale raggiunge il 30%, con picchi oltre al 50% in pazienti con shock settico alla presentazione (e una mortalità addirittura superiore all’80% se si considerano pazienti con sepsi a partenza da una ischemia mesenterica o pazienti in paesi in via di sviluppo). La mortalità da sepsi addominale è indissolubilmente correlata al fattore </a:t>
            </a:r>
            <a:r>
              <a:rPr lang="it-IT" sz="1200" b="0" kern="1200" dirty="0">
                <a:solidFill>
                  <a:schemeClr val="tx1"/>
                </a:solidFill>
                <a:effectLst/>
                <a:latin typeface="+mn-lt"/>
                <a:ea typeface="+mn-ea"/>
                <a:cs typeface="+mn-cs"/>
              </a:rPr>
              <a:t>tempo: l</a:t>
            </a:r>
            <a:r>
              <a:rPr lang="it-IT" sz="1200" kern="1200" dirty="0">
                <a:solidFill>
                  <a:schemeClr val="tx1"/>
                </a:solidFill>
                <a:effectLst/>
                <a:latin typeface="+mn-lt"/>
                <a:ea typeface="+mn-ea"/>
                <a:cs typeface="+mn-cs"/>
              </a:rPr>
              <a:t>a sepsi è una condizione tempo-correlata in cui la prognosi del paziente è strettamente dipendente dall’intervallo che intercorre tra l’instaurazione del processo infettivo e l’avvio di un trattamento efficace.</a:t>
            </a:r>
          </a:p>
          <a:p>
            <a:r>
              <a:rPr lang="it-IT" dirty="0"/>
              <a:t>Per il chirurgo d’urgenza il paziente settico rappresenta una sfida contro il tempo: bisogna mettere in atto un trattamento che sia efficace e bisogna farlo nel minor tempo possibile.</a:t>
            </a:r>
          </a:p>
          <a:p>
            <a:r>
              <a:rPr lang="it-IT" dirty="0"/>
              <a:t>Per poterci riuscire naturalmente non possiamo prescindere dalla diagnosi: il riconoscimento del problema è il primo strumento in grado di determinare una riduzione significativa del rischio di morte per causa settica. Non entreremo nel merito, ma affinché la diagnosi sia funzionale, è fondamentale che questa sia non solo precoce e tempestiva, ma anche «anatomica», identificando il focus settico.</a:t>
            </a:r>
          </a:p>
        </p:txBody>
      </p:sp>
      <p:sp>
        <p:nvSpPr>
          <p:cNvPr id="4" name="Segnaposto numero diapositiva 3">
            <a:extLst>
              <a:ext uri="{FF2B5EF4-FFF2-40B4-BE49-F238E27FC236}">
                <a16:creationId xmlns:a16="http://schemas.microsoft.com/office/drawing/2014/main" id="{BB8350A2-A03B-76E1-0169-F6ABEA43B98E}"/>
              </a:ext>
            </a:extLst>
          </p:cNvPr>
          <p:cNvSpPr>
            <a:spLocks noGrp="1"/>
          </p:cNvSpPr>
          <p:nvPr>
            <p:ph type="sldNum" sz="quarter" idx="5"/>
          </p:nvPr>
        </p:nvSpPr>
        <p:spPr/>
        <p:txBody>
          <a:bodyPr/>
          <a:lstStyle/>
          <a:p>
            <a:fld id="{BA2E8189-8808-4B95-A757-4150675D504F}" type="slidenum">
              <a:rPr lang="it-IT" smtClean="0"/>
              <a:pPr/>
              <a:t>3</a:t>
            </a:fld>
            <a:endParaRPr lang="it-IT"/>
          </a:p>
        </p:txBody>
      </p:sp>
    </p:spTree>
    <p:extLst>
      <p:ext uri="{BB962C8B-B14F-4D97-AF65-F5344CB8AC3E}">
        <p14:creationId xmlns:p14="http://schemas.microsoft.com/office/powerpoint/2010/main" val="3440029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9098E-EE40-0F4B-5C80-A75C02031A6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BA6A957-B23B-8829-F819-58771BEB7B23}"/>
              </a:ext>
            </a:extLst>
          </p:cNvPr>
          <p:cNvSpPr>
            <a:spLocks noGrp="1" noRot="1" noChangeAspect="1"/>
          </p:cNvSpPr>
          <p:nvPr>
            <p:ph type="sldImg"/>
          </p:nvPr>
        </p:nvSpPr>
        <p:spPr>
          <a:xfrm>
            <a:off x="42863" y="739775"/>
            <a:ext cx="6583362" cy="3703638"/>
          </a:xfrm>
        </p:spPr>
      </p:sp>
      <p:sp>
        <p:nvSpPr>
          <p:cNvPr id="3" name="Segnaposto note 2">
            <a:extLst>
              <a:ext uri="{FF2B5EF4-FFF2-40B4-BE49-F238E27FC236}">
                <a16:creationId xmlns:a16="http://schemas.microsoft.com/office/drawing/2014/main" id="{56B3F024-DCB3-AAD1-8B8A-68D10E16FD02}"/>
              </a:ext>
            </a:extLst>
          </p:cNvPr>
          <p:cNvSpPr>
            <a:spLocks noGrp="1"/>
          </p:cNvSpPr>
          <p:nvPr>
            <p:ph type="body" idx="1"/>
          </p:nvPr>
        </p:nvSpPr>
        <p:spPr/>
        <p:txBody>
          <a:bodyPr>
            <a:normAutofit/>
          </a:bodyPr>
          <a:lstStyle/>
          <a:p>
            <a:r>
              <a:rPr lang="it-IT" dirty="0"/>
              <a:t>Una volta identificato il problema, nella gestione del paziente settico si pone però un quesito fondamentale: quale è il trattamento efficace? E in particolare l’annoso dilemma del chirurgo d’urgenza: è meglio prima stabilizzare e ottimizzare il paziente dal punto di vista medico, anche a costo di ritardare la chirurgia, oppure procedere il prima possibile al controllo chirurgico della fonte settica, anche a rischio di portare il paziente in sala in condizioni subottimali?</a:t>
            </a:r>
          </a:p>
        </p:txBody>
      </p:sp>
      <p:sp>
        <p:nvSpPr>
          <p:cNvPr id="4" name="Segnaposto numero diapositiva 3">
            <a:extLst>
              <a:ext uri="{FF2B5EF4-FFF2-40B4-BE49-F238E27FC236}">
                <a16:creationId xmlns:a16="http://schemas.microsoft.com/office/drawing/2014/main" id="{CE0A3A22-B5D7-0BBC-6CFA-4C2DA6292077}"/>
              </a:ext>
            </a:extLst>
          </p:cNvPr>
          <p:cNvSpPr>
            <a:spLocks noGrp="1"/>
          </p:cNvSpPr>
          <p:nvPr>
            <p:ph type="sldNum" sz="quarter" idx="5"/>
          </p:nvPr>
        </p:nvSpPr>
        <p:spPr/>
        <p:txBody>
          <a:bodyPr/>
          <a:lstStyle/>
          <a:p>
            <a:fld id="{BA2E8189-8808-4B95-A757-4150675D504F}" type="slidenum">
              <a:rPr lang="it-IT" smtClean="0"/>
              <a:pPr/>
              <a:t>4</a:t>
            </a:fld>
            <a:endParaRPr lang="it-IT"/>
          </a:p>
        </p:txBody>
      </p:sp>
    </p:spTree>
    <p:extLst>
      <p:ext uri="{BB962C8B-B14F-4D97-AF65-F5344CB8AC3E}">
        <p14:creationId xmlns:p14="http://schemas.microsoft.com/office/powerpoint/2010/main" val="3645718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0C01A-A8F0-8606-EC46-F01B26162D1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6FCFB33-250A-29C6-7C56-FEA19A6ECB6C}"/>
              </a:ext>
            </a:extLst>
          </p:cNvPr>
          <p:cNvSpPr>
            <a:spLocks noGrp="1" noRot="1" noChangeAspect="1"/>
          </p:cNvSpPr>
          <p:nvPr>
            <p:ph type="sldImg"/>
          </p:nvPr>
        </p:nvSpPr>
        <p:spPr>
          <a:xfrm>
            <a:off x="42863" y="739775"/>
            <a:ext cx="6583362" cy="3703638"/>
          </a:xfrm>
        </p:spPr>
      </p:sp>
      <p:sp>
        <p:nvSpPr>
          <p:cNvPr id="3" name="Segnaposto note 2">
            <a:extLst>
              <a:ext uri="{FF2B5EF4-FFF2-40B4-BE49-F238E27FC236}">
                <a16:creationId xmlns:a16="http://schemas.microsoft.com/office/drawing/2014/main" id="{8BF81BE5-B053-209D-6701-5800149D23A3}"/>
              </a:ext>
            </a:extLst>
          </p:cNvPr>
          <p:cNvSpPr>
            <a:spLocks noGrp="1"/>
          </p:cNvSpPr>
          <p:nvPr>
            <p:ph type="body" idx="1"/>
          </p:nvPr>
        </p:nvSpPr>
        <p:spPr/>
        <p:txBody>
          <a:bodyPr>
            <a:normAutofit/>
          </a:bodyPr>
          <a:lstStyle/>
          <a:p>
            <a:r>
              <a:rPr lang="it-IT" sz="1200" kern="1200" dirty="0">
                <a:solidFill>
                  <a:schemeClr val="tx1"/>
                </a:solidFill>
                <a:effectLst/>
                <a:latin typeface="+mn-lt"/>
                <a:ea typeface="+mn-ea"/>
                <a:cs typeface="+mn-cs"/>
              </a:rPr>
              <a:t>Storicamente, la pietra miliare nella gestione del paziente settico è costituita dalla "</a:t>
            </a:r>
            <a:r>
              <a:rPr lang="it-IT" sz="1200" kern="1200" dirty="0" err="1">
                <a:solidFill>
                  <a:schemeClr val="tx1"/>
                </a:solidFill>
                <a:effectLst/>
                <a:latin typeface="+mn-lt"/>
                <a:ea typeface="+mn-ea"/>
                <a:cs typeface="+mn-cs"/>
              </a:rPr>
              <a:t>Early</a:t>
            </a:r>
            <a:r>
              <a:rPr lang="it-IT" sz="1200" kern="1200" dirty="0">
                <a:solidFill>
                  <a:schemeClr val="tx1"/>
                </a:solidFill>
                <a:effectLst/>
                <a:latin typeface="+mn-lt"/>
                <a:ea typeface="+mn-ea"/>
                <a:cs typeface="+mn-cs"/>
              </a:rPr>
              <a:t> Goal </a:t>
            </a:r>
            <a:r>
              <a:rPr lang="it-IT" sz="1200" kern="1200" dirty="0" err="1">
                <a:solidFill>
                  <a:schemeClr val="tx1"/>
                </a:solidFill>
                <a:effectLst/>
                <a:latin typeface="+mn-lt"/>
                <a:ea typeface="+mn-ea"/>
                <a:cs typeface="+mn-cs"/>
              </a:rPr>
              <a:t>Directed</a:t>
            </a:r>
            <a:r>
              <a:rPr lang="it-IT" sz="1200" kern="1200" dirty="0">
                <a:solidFill>
                  <a:schemeClr val="tx1"/>
                </a:solidFill>
                <a:effectLst/>
                <a:latin typeface="+mn-lt"/>
                <a:ea typeface="+mn-ea"/>
                <a:cs typeface="+mn-cs"/>
              </a:rPr>
              <a:t> Therapy" (EGDT) di </a:t>
            </a:r>
            <a:r>
              <a:rPr lang="it-IT" sz="1200" kern="1200" dirty="0" err="1">
                <a:solidFill>
                  <a:schemeClr val="tx1"/>
                </a:solidFill>
                <a:effectLst/>
                <a:latin typeface="+mn-lt"/>
                <a:ea typeface="+mn-ea"/>
                <a:cs typeface="+mn-cs"/>
              </a:rPr>
              <a:t>Rivers</a:t>
            </a:r>
            <a:r>
              <a:rPr lang="it-IT" sz="1200" kern="1200" dirty="0">
                <a:solidFill>
                  <a:schemeClr val="tx1"/>
                </a:solidFill>
                <a:effectLst/>
                <a:latin typeface="+mn-lt"/>
                <a:ea typeface="+mn-ea"/>
                <a:cs typeface="+mn-cs"/>
              </a:rPr>
              <a:t> (2001), insegnandoci come la stabilizzazione dei pazienti mediante alcuni provvedimenti terapeutici mirati e tempestivi intrapresi nelle “golden hours” si associ a un significativo miglioramento degli </a:t>
            </a:r>
            <a:r>
              <a:rPr lang="it-IT" sz="1200" kern="1200" dirty="0" err="1">
                <a:solidFill>
                  <a:schemeClr val="tx1"/>
                </a:solidFill>
                <a:effectLst/>
                <a:latin typeface="+mn-lt"/>
                <a:ea typeface="+mn-ea"/>
                <a:cs typeface="+mn-cs"/>
              </a:rPr>
              <a:t>outcomes</a:t>
            </a:r>
            <a:r>
              <a:rPr lang="it-IT" sz="1200" kern="1200" dirty="0">
                <a:solidFill>
                  <a:schemeClr val="tx1"/>
                </a:solidFill>
                <a:effectLst/>
                <a:latin typeface="+mn-lt"/>
                <a:ea typeface="+mn-ea"/>
                <a:cs typeface="+mn-cs"/>
              </a:rPr>
              <a:t> nei pazienti con sepsi severa o shock settico afferenti al sistema dell’emergenza-urgenza.</a:t>
            </a:r>
            <a:br>
              <a:rPr lang="it-IT" sz="1200" kern="1200" dirty="0">
                <a:solidFill>
                  <a:schemeClr val="tx1"/>
                </a:solidFill>
                <a:effectLst/>
                <a:latin typeface="+mn-lt"/>
                <a:ea typeface="+mn-ea"/>
                <a:cs typeface="+mn-cs"/>
              </a:rPr>
            </a:br>
            <a:r>
              <a:rPr lang="it-IT" sz="1200" kern="1200" dirty="0">
                <a:solidFill>
                  <a:schemeClr val="tx1"/>
                </a:solidFill>
                <a:effectLst/>
                <a:latin typeface="+mn-lt"/>
                <a:ea typeface="+mn-ea"/>
                <a:cs typeface="+mn-cs"/>
              </a:rPr>
              <a:t>Lo studio di </a:t>
            </a:r>
            <a:r>
              <a:rPr lang="it-IT" sz="1200" kern="1200" dirty="0" err="1">
                <a:solidFill>
                  <a:schemeClr val="tx1"/>
                </a:solidFill>
                <a:effectLst/>
                <a:latin typeface="+mn-lt"/>
                <a:ea typeface="+mn-ea"/>
                <a:cs typeface="+mn-cs"/>
              </a:rPr>
              <a:t>Rivers</a:t>
            </a:r>
            <a:r>
              <a:rPr lang="it-IT" sz="1200" kern="1200" dirty="0">
                <a:solidFill>
                  <a:schemeClr val="tx1"/>
                </a:solidFill>
                <a:effectLst/>
                <a:latin typeface="+mn-lt"/>
                <a:ea typeface="+mn-ea"/>
                <a:cs typeface="+mn-cs"/>
              </a:rPr>
              <a:t> tuttavia escludeva dalla sua analisi tutti i pazienti che necessitavano di un “source control” immediato, lasciando aperta la questione per la sepsi chirurgica. </a:t>
            </a:r>
          </a:p>
          <a:p>
            <a:r>
              <a:rPr lang="it-IT" sz="1200" kern="1200" dirty="0">
                <a:solidFill>
                  <a:schemeClr val="tx1"/>
                </a:solidFill>
                <a:effectLst/>
                <a:latin typeface="+mn-lt"/>
                <a:ea typeface="+mn-ea"/>
                <a:cs typeface="+mn-cs"/>
              </a:rPr>
              <a:t>La letteratura successiva ha mostrato opinioni divergenti ed evidenze ambigue: se infatti ad esempio </a:t>
            </a:r>
            <a:r>
              <a:rPr lang="it-IT" sz="1200" b="0" kern="1200" dirty="0" err="1">
                <a:solidFill>
                  <a:schemeClr val="tx1"/>
                </a:solidFill>
                <a:effectLst/>
                <a:latin typeface="+mn-lt"/>
                <a:ea typeface="+mn-ea"/>
                <a:cs typeface="+mn-cs"/>
              </a:rPr>
              <a:t>Pieracci</a:t>
            </a:r>
            <a:r>
              <a:rPr lang="it-IT" sz="1200" b="0" kern="1200" dirty="0">
                <a:solidFill>
                  <a:schemeClr val="tx1"/>
                </a:solidFill>
                <a:effectLst/>
                <a:latin typeface="+mn-lt"/>
                <a:ea typeface="+mn-ea"/>
                <a:cs typeface="+mn-cs"/>
              </a:rPr>
              <a:t> e Barie (2007) </a:t>
            </a:r>
            <a:r>
              <a:rPr lang="it-IT" sz="1200" kern="1200" dirty="0">
                <a:solidFill>
                  <a:schemeClr val="tx1"/>
                </a:solidFill>
                <a:effectLst/>
                <a:latin typeface="+mn-lt"/>
                <a:ea typeface="+mn-ea"/>
                <a:cs typeface="+mn-cs"/>
              </a:rPr>
              <a:t>sottolineano l'importanza di un "source control" precoce e adeguato, che deve essere conseguito il prima possibile dopo la conferma diagnostica di una sepsi addominale, </a:t>
            </a:r>
            <a:r>
              <a:rPr lang="it-IT" sz="1200" b="0" kern="1200" dirty="0">
                <a:solidFill>
                  <a:schemeClr val="tx1"/>
                </a:solidFill>
                <a:effectLst/>
                <a:latin typeface="+mn-lt"/>
                <a:ea typeface="+mn-ea"/>
                <a:cs typeface="+mn-cs"/>
              </a:rPr>
              <a:t>Marshall (2010) </a:t>
            </a:r>
            <a:r>
              <a:rPr lang="it-IT" sz="1200" kern="1200" dirty="0">
                <a:solidFill>
                  <a:schemeClr val="tx1"/>
                </a:solidFill>
                <a:effectLst/>
                <a:latin typeface="+mn-lt"/>
                <a:ea typeface="+mn-ea"/>
                <a:cs typeface="+mn-cs"/>
              </a:rPr>
              <a:t>enfatizza invece la priorità della terapia </a:t>
            </a:r>
            <a:r>
              <a:rPr lang="it-IT" sz="1200" kern="1200" dirty="0" err="1">
                <a:solidFill>
                  <a:schemeClr val="tx1"/>
                </a:solidFill>
                <a:effectLst/>
                <a:latin typeface="+mn-lt"/>
                <a:ea typeface="+mn-ea"/>
                <a:cs typeface="+mn-cs"/>
              </a:rPr>
              <a:t>resuscitativa</a:t>
            </a:r>
            <a:r>
              <a:rPr lang="it-IT" sz="1200" kern="1200" dirty="0">
                <a:solidFill>
                  <a:schemeClr val="tx1"/>
                </a:solidFill>
                <a:effectLst/>
                <a:latin typeface="+mn-lt"/>
                <a:ea typeface="+mn-ea"/>
                <a:cs typeface="+mn-cs"/>
              </a:rPr>
              <a:t>, ponendo la stabilizzazione emodinamica come obiettivo primario, da associare all’avvio di una terapia antibiotica empirica e suggerendo il controllo della fonte "non appena il paziente è stabilizzato".</a:t>
            </a:r>
          </a:p>
        </p:txBody>
      </p:sp>
      <p:sp>
        <p:nvSpPr>
          <p:cNvPr id="4" name="Segnaposto numero diapositiva 3">
            <a:extLst>
              <a:ext uri="{FF2B5EF4-FFF2-40B4-BE49-F238E27FC236}">
                <a16:creationId xmlns:a16="http://schemas.microsoft.com/office/drawing/2014/main" id="{E90F21D3-FF96-8BB3-3954-4E295CCF3A5F}"/>
              </a:ext>
            </a:extLst>
          </p:cNvPr>
          <p:cNvSpPr>
            <a:spLocks noGrp="1"/>
          </p:cNvSpPr>
          <p:nvPr>
            <p:ph type="sldNum" sz="quarter" idx="5"/>
          </p:nvPr>
        </p:nvSpPr>
        <p:spPr/>
        <p:txBody>
          <a:bodyPr/>
          <a:lstStyle/>
          <a:p>
            <a:fld id="{BA2E8189-8808-4B95-A757-4150675D504F}" type="slidenum">
              <a:rPr lang="it-IT" smtClean="0"/>
              <a:pPr/>
              <a:t>5</a:t>
            </a:fld>
            <a:endParaRPr lang="it-IT"/>
          </a:p>
        </p:txBody>
      </p:sp>
    </p:spTree>
    <p:extLst>
      <p:ext uri="{BB962C8B-B14F-4D97-AF65-F5344CB8AC3E}">
        <p14:creationId xmlns:p14="http://schemas.microsoft.com/office/powerpoint/2010/main" val="3683584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A7B8D-6AE2-9670-55B3-EE238D256AD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2F8406C-268C-8881-8A57-E894567A4DB4}"/>
              </a:ext>
            </a:extLst>
          </p:cNvPr>
          <p:cNvSpPr>
            <a:spLocks noGrp="1" noRot="1" noChangeAspect="1"/>
          </p:cNvSpPr>
          <p:nvPr>
            <p:ph type="sldImg"/>
          </p:nvPr>
        </p:nvSpPr>
        <p:spPr>
          <a:xfrm>
            <a:off x="42863" y="739775"/>
            <a:ext cx="6583362" cy="3703638"/>
          </a:xfrm>
        </p:spPr>
      </p:sp>
      <p:sp>
        <p:nvSpPr>
          <p:cNvPr id="3" name="Segnaposto note 2">
            <a:extLst>
              <a:ext uri="{FF2B5EF4-FFF2-40B4-BE49-F238E27FC236}">
                <a16:creationId xmlns:a16="http://schemas.microsoft.com/office/drawing/2014/main" id="{3AB474E0-1C08-D4D6-97D9-CCCF8A6952DF}"/>
              </a:ext>
            </a:extLst>
          </p:cNvPr>
          <p:cNvSpPr>
            <a:spLocks noGrp="1"/>
          </p:cNvSpPr>
          <p:nvPr>
            <p:ph type="body" idx="1"/>
          </p:nvPr>
        </p:nvSpPr>
        <p:spPr/>
        <p:txBody>
          <a:bodyPr>
            <a:normAutofit/>
          </a:bodyPr>
          <a:lstStyle/>
          <a:p>
            <a:pPr lvl="0"/>
            <a:r>
              <a:rPr lang="it-IT" sz="1200" b="0" kern="1200" dirty="0">
                <a:solidFill>
                  <a:schemeClr val="tx1"/>
                </a:solidFill>
                <a:effectLst/>
                <a:latin typeface="+mn-lt"/>
                <a:ea typeface="+mn-ea"/>
                <a:cs typeface="+mn-cs"/>
              </a:rPr>
              <a:t>Negli anni a venire il numero di evidenze è aumentato (seguono alcuni esempi).</a:t>
            </a:r>
          </a:p>
          <a:p>
            <a:pPr lvl="0"/>
            <a:r>
              <a:rPr lang="it-IT" sz="1200" b="1" kern="1200" dirty="0" err="1">
                <a:solidFill>
                  <a:schemeClr val="tx1"/>
                </a:solidFill>
                <a:effectLst/>
                <a:latin typeface="+mn-lt"/>
                <a:ea typeface="+mn-ea"/>
                <a:cs typeface="+mn-cs"/>
              </a:rPr>
              <a:t>Ruddel</a:t>
            </a:r>
            <a:r>
              <a:rPr lang="it-IT" sz="1200" b="1" kern="1200" dirty="0">
                <a:solidFill>
                  <a:schemeClr val="tx1"/>
                </a:solidFill>
                <a:effectLst/>
                <a:latin typeface="+mn-lt"/>
                <a:ea typeface="+mn-ea"/>
                <a:cs typeface="+mn-cs"/>
              </a:rPr>
              <a:t> et al. (2022)</a:t>
            </a:r>
            <a:r>
              <a:rPr lang="it-IT" sz="1200" kern="1200" dirty="0">
                <a:solidFill>
                  <a:schemeClr val="tx1"/>
                </a:solidFill>
                <a:effectLst/>
                <a:latin typeface="+mn-lt"/>
                <a:ea typeface="+mn-ea"/>
                <a:cs typeface="+mn-cs"/>
              </a:rPr>
              <a:t>: il differimento della chirurgia oltre la finestra temporale raccomandata si associa a </a:t>
            </a:r>
            <a:r>
              <a:rPr lang="it-IT" sz="1200" b="1" kern="1200" dirty="0">
                <a:solidFill>
                  <a:schemeClr val="tx1"/>
                </a:solidFill>
                <a:effectLst/>
                <a:latin typeface="+mn-lt"/>
                <a:ea typeface="+mn-ea"/>
                <a:cs typeface="+mn-cs"/>
              </a:rPr>
              <a:t>maggiore mortalità e morbilità</a:t>
            </a:r>
            <a:r>
              <a:rPr lang="it-IT" sz="1200" kern="1200" dirty="0">
                <a:solidFill>
                  <a:schemeClr val="tx1"/>
                </a:solidFill>
                <a:effectLst/>
                <a:latin typeface="+mn-lt"/>
                <a:ea typeface="+mn-ea"/>
                <a:cs typeface="+mn-cs"/>
              </a:rPr>
              <a:t>, specialmente in shock e con disfunzione d'organo severa.</a:t>
            </a:r>
          </a:p>
          <a:p>
            <a:pPr lvl="0"/>
            <a:r>
              <a:rPr lang="it-IT" sz="1200" b="1" kern="1200" dirty="0">
                <a:solidFill>
                  <a:schemeClr val="tx1"/>
                </a:solidFill>
                <a:effectLst/>
                <a:latin typeface="+mn-lt"/>
                <a:ea typeface="+mn-ea"/>
                <a:cs typeface="+mn-cs"/>
              </a:rPr>
              <a:t>Song et al. (2023)</a:t>
            </a:r>
            <a:r>
              <a:rPr lang="it-IT" sz="1200" kern="1200" dirty="0">
                <a:solidFill>
                  <a:schemeClr val="tx1"/>
                </a:solidFill>
                <a:effectLst/>
                <a:latin typeface="+mn-lt"/>
                <a:ea typeface="+mn-ea"/>
                <a:cs typeface="+mn-cs"/>
              </a:rPr>
              <a:t>: una meta-analisi su 3373 pazienti ha mostrato che l'intervento </a:t>
            </a:r>
            <a:r>
              <a:rPr lang="it-IT" sz="1200" b="1" kern="1200" dirty="0">
                <a:solidFill>
                  <a:schemeClr val="tx1"/>
                </a:solidFill>
                <a:effectLst/>
                <a:latin typeface="+mn-lt"/>
                <a:ea typeface="+mn-ea"/>
                <a:cs typeface="+mn-cs"/>
              </a:rPr>
              <a:t>precoce (entro 12 ore, idealmente 6 ore)</a:t>
            </a:r>
            <a:r>
              <a:rPr lang="it-IT" sz="1200" kern="1200" dirty="0">
                <a:solidFill>
                  <a:schemeClr val="tx1"/>
                </a:solidFill>
                <a:effectLst/>
                <a:latin typeface="+mn-lt"/>
                <a:ea typeface="+mn-ea"/>
                <a:cs typeface="+mn-cs"/>
              </a:rPr>
              <a:t> si associa a </a:t>
            </a:r>
            <a:r>
              <a:rPr lang="it-IT" sz="1200" b="1" kern="1200" dirty="0">
                <a:solidFill>
                  <a:schemeClr val="tx1"/>
                </a:solidFill>
                <a:effectLst/>
                <a:latin typeface="+mn-lt"/>
                <a:ea typeface="+mn-ea"/>
                <a:cs typeface="+mn-cs"/>
              </a:rPr>
              <a:t>mortalità significativamente inferiore</a:t>
            </a:r>
            <a:r>
              <a:rPr lang="it-IT" sz="1200" kern="1200" dirty="0">
                <a:solidFill>
                  <a:schemeClr val="tx1"/>
                </a:solidFill>
                <a:effectLst/>
                <a:latin typeface="+mn-lt"/>
                <a:ea typeface="+mn-ea"/>
                <a:cs typeface="+mn-cs"/>
              </a:rPr>
              <a:t>, minor degenza ospedaliera e minor complicanze. Nei casi di shock settico da perforazione gastro-intestinale, la sopravvivenza si riduceva esponenzialmente oltre le 6 ore.</a:t>
            </a:r>
          </a:p>
          <a:p>
            <a:pPr lvl="0"/>
            <a:r>
              <a:rPr lang="it-IT" sz="1200" b="1" kern="1200" dirty="0">
                <a:solidFill>
                  <a:schemeClr val="tx1"/>
                </a:solidFill>
                <a:effectLst/>
                <a:latin typeface="+mn-lt"/>
                <a:ea typeface="+mn-ea"/>
                <a:cs typeface="+mn-cs"/>
              </a:rPr>
              <a:t>Reitz et al. (2022)</a:t>
            </a:r>
            <a:r>
              <a:rPr lang="it-IT" sz="1200" kern="1200" dirty="0">
                <a:solidFill>
                  <a:schemeClr val="tx1"/>
                </a:solidFill>
                <a:effectLst/>
                <a:latin typeface="+mn-lt"/>
                <a:ea typeface="+mn-ea"/>
                <a:cs typeface="+mn-cs"/>
              </a:rPr>
              <a:t>: un ampio studio di coorte inglese su quasi 5000 pazienti settici ha mostrato che un "source control" </a:t>
            </a:r>
            <a:r>
              <a:rPr lang="it-IT" sz="1200" b="1" kern="1200" dirty="0">
                <a:solidFill>
                  <a:schemeClr val="tx1"/>
                </a:solidFill>
                <a:effectLst/>
                <a:latin typeface="+mn-lt"/>
                <a:ea typeface="+mn-ea"/>
                <a:cs typeface="+mn-cs"/>
              </a:rPr>
              <a:t>entro 6 ore riduce la mortalità a 90 giorni del 29%</a:t>
            </a:r>
            <a:r>
              <a:rPr lang="it-IT" sz="1200" kern="1200" dirty="0">
                <a:solidFill>
                  <a:schemeClr val="tx1"/>
                </a:solidFill>
                <a:effectLst/>
                <a:latin typeface="+mn-lt"/>
                <a:ea typeface="+mn-ea"/>
                <a:cs typeface="+mn-cs"/>
              </a:rPr>
              <a:t>.</a:t>
            </a:r>
          </a:p>
          <a:p>
            <a:pPr lvl="0"/>
            <a:r>
              <a:rPr lang="it-IT" sz="1200" b="1" kern="1200" dirty="0" err="1">
                <a:solidFill>
                  <a:schemeClr val="tx1"/>
                </a:solidFill>
                <a:effectLst/>
                <a:latin typeface="+mn-lt"/>
                <a:ea typeface="+mn-ea"/>
                <a:cs typeface="+mn-cs"/>
              </a:rPr>
              <a:t>Azuhata</a:t>
            </a:r>
            <a:r>
              <a:rPr lang="it-IT" sz="1200" b="1" kern="1200" dirty="0">
                <a:solidFill>
                  <a:schemeClr val="tx1"/>
                </a:solidFill>
                <a:effectLst/>
                <a:latin typeface="+mn-lt"/>
                <a:ea typeface="+mn-ea"/>
                <a:cs typeface="+mn-cs"/>
              </a:rPr>
              <a:t> et al. (2014)</a:t>
            </a:r>
            <a:r>
              <a:rPr lang="it-IT" sz="1200" kern="1200" dirty="0">
                <a:solidFill>
                  <a:schemeClr val="tx1"/>
                </a:solidFill>
                <a:effectLst/>
                <a:latin typeface="+mn-lt"/>
                <a:ea typeface="+mn-ea"/>
                <a:cs typeface="+mn-cs"/>
              </a:rPr>
              <a:t> e </a:t>
            </a:r>
            <a:r>
              <a:rPr lang="it-IT" sz="1200" b="1" kern="1200" dirty="0">
                <a:solidFill>
                  <a:schemeClr val="tx1"/>
                </a:solidFill>
                <a:effectLst/>
                <a:latin typeface="+mn-lt"/>
                <a:ea typeface="+mn-ea"/>
                <a:cs typeface="+mn-cs"/>
              </a:rPr>
              <a:t>Boyd-Carson et al.</a:t>
            </a:r>
            <a:r>
              <a:rPr lang="it-IT" sz="1200" kern="1200" dirty="0">
                <a:solidFill>
                  <a:schemeClr val="tx1"/>
                </a:solidFill>
                <a:effectLst/>
                <a:latin typeface="+mn-lt"/>
                <a:ea typeface="+mn-ea"/>
                <a:cs typeface="+mn-cs"/>
              </a:rPr>
              <a:t>: la sopravvivenza in caso di perforazione gastro-intestinale si azzera oltre le 6 ore e ogni ora di ritardo aumenta la mortalità del 6%.</a:t>
            </a:r>
          </a:p>
          <a:p>
            <a:pPr lvl="0"/>
            <a:r>
              <a:rPr lang="it-IT" sz="1200" b="1" kern="1200" dirty="0">
                <a:solidFill>
                  <a:schemeClr val="tx1"/>
                </a:solidFill>
                <a:effectLst/>
                <a:latin typeface="+mn-lt"/>
                <a:ea typeface="+mn-ea"/>
                <a:cs typeface="+mn-cs"/>
              </a:rPr>
              <a:t>Rausei et al. (2017)</a:t>
            </a:r>
            <a:r>
              <a:rPr lang="it-IT" sz="1200" kern="1200" dirty="0">
                <a:solidFill>
                  <a:schemeClr val="tx1"/>
                </a:solidFill>
                <a:effectLst/>
                <a:latin typeface="+mn-lt"/>
                <a:ea typeface="+mn-ea"/>
                <a:cs typeface="+mn-cs"/>
              </a:rPr>
              <a:t>: in pazienti con "open </a:t>
            </a:r>
            <a:r>
              <a:rPr lang="it-IT" sz="1200" kern="1200" dirty="0" err="1">
                <a:solidFill>
                  <a:schemeClr val="tx1"/>
                </a:solidFill>
                <a:effectLst/>
                <a:latin typeface="+mn-lt"/>
                <a:ea typeface="+mn-ea"/>
                <a:cs typeface="+mn-cs"/>
              </a:rPr>
              <a:t>abdomen</a:t>
            </a:r>
            <a:r>
              <a:rPr lang="it-IT" sz="1200" kern="1200" dirty="0">
                <a:solidFill>
                  <a:schemeClr val="tx1"/>
                </a:solidFill>
                <a:effectLst/>
                <a:latin typeface="+mn-lt"/>
                <a:ea typeface="+mn-ea"/>
                <a:cs typeface="+mn-cs"/>
              </a:rPr>
              <a:t>" per sepsi intra-addominale, la mortalità è del 27% se operati dopo 6 ore, ma scende al 9% se operati entro 6 ore.</a:t>
            </a:r>
            <a:endParaRPr lang="it-IT" dirty="0"/>
          </a:p>
        </p:txBody>
      </p:sp>
      <p:sp>
        <p:nvSpPr>
          <p:cNvPr id="4" name="Segnaposto numero diapositiva 3">
            <a:extLst>
              <a:ext uri="{FF2B5EF4-FFF2-40B4-BE49-F238E27FC236}">
                <a16:creationId xmlns:a16="http://schemas.microsoft.com/office/drawing/2014/main" id="{4B2FFACF-62C5-D038-2EED-574FEA3FAF78}"/>
              </a:ext>
            </a:extLst>
          </p:cNvPr>
          <p:cNvSpPr>
            <a:spLocks noGrp="1"/>
          </p:cNvSpPr>
          <p:nvPr>
            <p:ph type="sldNum" sz="quarter" idx="5"/>
          </p:nvPr>
        </p:nvSpPr>
        <p:spPr/>
        <p:txBody>
          <a:bodyPr/>
          <a:lstStyle/>
          <a:p>
            <a:fld id="{BA2E8189-8808-4B95-A757-4150675D504F}" type="slidenum">
              <a:rPr lang="it-IT" smtClean="0"/>
              <a:pPr/>
              <a:t>6</a:t>
            </a:fld>
            <a:endParaRPr lang="it-IT"/>
          </a:p>
        </p:txBody>
      </p:sp>
    </p:spTree>
    <p:extLst>
      <p:ext uri="{BB962C8B-B14F-4D97-AF65-F5344CB8AC3E}">
        <p14:creationId xmlns:p14="http://schemas.microsoft.com/office/powerpoint/2010/main" val="1661549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8000A-1603-F361-CB6A-0E1F6D06024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2791BFB-2AF4-B7ED-F372-177D39E6F30E}"/>
              </a:ext>
            </a:extLst>
          </p:cNvPr>
          <p:cNvSpPr>
            <a:spLocks noGrp="1" noRot="1" noChangeAspect="1"/>
          </p:cNvSpPr>
          <p:nvPr>
            <p:ph type="sldImg"/>
          </p:nvPr>
        </p:nvSpPr>
        <p:spPr>
          <a:xfrm>
            <a:off x="42863" y="739775"/>
            <a:ext cx="6583362" cy="3703638"/>
          </a:xfrm>
        </p:spPr>
      </p:sp>
      <p:sp>
        <p:nvSpPr>
          <p:cNvPr id="3" name="Segnaposto note 2">
            <a:extLst>
              <a:ext uri="{FF2B5EF4-FFF2-40B4-BE49-F238E27FC236}">
                <a16:creationId xmlns:a16="http://schemas.microsoft.com/office/drawing/2014/main" id="{3FDC0672-963E-2686-E691-4C4A67137352}"/>
              </a:ext>
            </a:extLst>
          </p:cNvPr>
          <p:cNvSpPr>
            <a:spLocks noGrp="1"/>
          </p:cNvSpPr>
          <p:nvPr>
            <p:ph type="body" idx="1"/>
          </p:nvPr>
        </p:nvSpPr>
        <p:spPr/>
        <p:txBody>
          <a:bodyPr>
            <a:normAutofit/>
          </a:bodyPr>
          <a:lstStyle/>
          <a:p>
            <a:r>
              <a:rPr lang="it-IT" sz="1200" kern="1200" dirty="0">
                <a:solidFill>
                  <a:schemeClr val="tx1"/>
                </a:solidFill>
                <a:effectLst/>
                <a:latin typeface="+mn-lt"/>
                <a:ea typeface="+mn-ea"/>
                <a:cs typeface="+mn-cs"/>
              </a:rPr>
              <a:t>Negli anni il numero e la qualità delle evidenze per la gestione di questi pazienti è aumentato e, nonostante non sia possibile identificare un trial “game-</a:t>
            </a:r>
            <a:r>
              <a:rPr lang="it-IT" sz="1200" kern="1200" dirty="0" err="1">
                <a:solidFill>
                  <a:schemeClr val="tx1"/>
                </a:solidFill>
                <a:effectLst/>
                <a:latin typeface="+mn-lt"/>
                <a:ea typeface="+mn-ea"/>
                <a:cs typeface="+mn-cs"/>
              </a:rPr>
              <a:t>changer</a:t>
            </a:r>
            <a:r>
              <a:rPr lang="it-IT" sz="1200" kern="1200" dirty="0">
                <a:solidFill>
                  <a:schemeClr val="tx1"/>
                </a:solidFill>
                <a:effectLst/>
                <a:latin typeface="+mn-lt"/>
                <a:ea typeface="+mn-ea"/>
                <a:cs typeface="+mn-cs"/>
              </a:rPr>
              <a:t>” come fu quello di </a:t>
            </a:r>
            <a:r>
              <a:rPr lang="it-IT" sz="1200" kern="1200" dirty="0" err="1">
                <a:solidFill>
                  <a:schemeClr val="tx1"/>
                </a:solidFill>
                <a:effectLst/>
                <a:latin typeface="+mn-lt"/>
                <a:ea typeface="+mn-ea"/>
                <a:cs typeface="+mn-cs"/>
              </a:rPr>
              <a:t>Rivers</a:t>
            </a:r>
            <a:r>
              <a:rPr lang="it-IT" sz="1200" kern="1200" dirty="0">
                <a:solidFill>
                  <a:schemeClr val="tx1"/>
                </a:solidFill>
                <a:effectLst/>
                <a:latin typeface="+mn-lt"/>
                <a:ea typeface="+mn-ea"/>
                <a:cs typeface="+mn-cs"/>
              </a:rPr>
              <a:t>, oggi può considerarsi consolidato un </a:t>
            </a:r>
            <a:r>
              <a:rPr lang="it-IT" sz="1200" b="1" kern="1200" dirty="0">
                <a:solidFill>
                  <a:schemeClr val="tx1"/>
                </a:solidFill>
                <a:effectLst/>
                <a:latin typeface="+mn-lt"/>
                <a:ea typeface="+mn-ea"/>
                <a:cs typeface="+mn-cs"/>
              </a:rPr>
              <a:t>consenso</a:t>
            </a:r>
            <a:r>
              <a:rPr lang="it-IT" sz="1200" kern="1200" dirty="0">
                <a:solidFill>
                  <a:schemeClr val="tx1"/>
                </a:solidFill>
                <a:effectLst/>
                <a:latin typeface="+mn-lt"/>
                <a:ea typeface="+mn-ea"/>
                <a:cs typeface="+mn-cs"/>
              </a:rPr>
              <a:t>, supportato da diverse società scientifiche, che fa del </a:t>
            </a:r>
            <a:r>
              <a:rPr lang="it-IT" sz="1200" b="1" kern="1200" dirty="0">
                <a:solidFill>
                  <a:schemeClr val="tx1"/>
                </a:solidFill>
                <a:effectLst/>
                <a:latin typeface="+mn-lt"/>
                <a:ea typeface="+mn-ea"/>
                <a:cs typeface="+mn-cs"/>
              </a:rPr>
              <a:t>“source control” la priorità assoluta.</a:t>
            </a:r>
            <a:endParaRPr lang="it-IT" sz="1200" kern="1200" dirty="0">
              <a:solidFill>
                <a:schemeClr val="tx1"/>
              </a:solidFill>
              <a:effectLst/>
              <a:latin typeface="+mn-lt"/>
              <a:ea typeface="+mn-ea"/>
              <a:cs typeface="+mn-cs"/>
            </a:endParaRPr>
          </a:p>
          <a:p>
            <a:pPr lvl="0"/>
            <a:r>
              <a:rPr lang="it-IT" sz="1200" b="1" kern="1200" dirty="0" err="1">
                <a:solidFill>
                  <a:schemeClr val="tx1"/>
                </a:solidFill>
                <a:effectLst/>
                <a:latin typeface="+mn-lt"/>
                <a:ea typeface="+mn-ea"/>
                <a:cs typeface="+mn-cs"/>
              </a:rPr>
              <a:t>Surgical</a:t>
            </a:r>
            <a:r>
              <a:rPr lang="it-IT" sz="1200" b="1" kern="1200" dirty="0">
                <a:solidFill>
                  <a:schemeClr val="tx1"/>
                </a:solidFill>
                <a:effectLst/>
                <a:latin typeface="+mn-lt"/>
                <a:ea typeface="+mn-ea"/>
                <a:cs typeface="+mn-cs"/>
              </a:rPr>
              <a:t> </a:t>
            </a:r>
            <a:r>
              <a:rPr lang="it-IT" sz="1200" b="1" kern="1200" dirty="0" err="1">
                <a:solidFill>
                  <a:schemeClr val="tx1"/>
                </a:solidFill>
                <a:effectLst/>
                <a:latin typeface="+mn-lt"/>
                <a:ea typeface="+mn-ea"/>
                <a:cs typeface="+mn-cs"/>
              </a:rPr>
              <a:t>Infection</a:t>
            </a:r>
            <a:r>
              <a:rPr lang="it-IT" sz="1200" b="1" kern="1200" dirty="0">
                <a:solidFill>
                  <a:schemeClr val="tx1"/>
                </a:solidFill>
                <a:effectLst/>
                <a:latin typeface="+mn-lt"/>
                <a:ea typeface="+mn-ea"/>
                <a:cs typeface="+mn-cs"/>
              </a:rPr>
              <a:t> Society (SIS)</a:t>
            </a:r>
            <a:r>
              <a:rPr lang="it-IT" sz="1200" kern="1200" dirty="0">
                <a:solidFill>
                  <a:schemeClr val="tx1"/>
                </a:solidFill>
                <a:effectLst/>
                <a:latin typeface="+mn-lt"/>
                <a:ea typeface="+mn-ea"/>
                <a:cs typeface="+mn-cs"/>
              </a:rPr>
              <a:t>, </a:t>
            </a:r>
            <a:r>
              <a:rPr lang="it-IT" sz="1200" b="1" kern="1200" dirty="0" err="1">
                <a:solidFill>
                  <a:schemeClr val="tx1"/>
                </a:solidFill>
                <a:effectLst/>
                <a:latin typeface="+mn-lt"/>
                <a:ea typeface="+mn-ea"/>
                <a:cs typeface="+mn-cs"/>
              </a:rPr>
              <a:t>Infectious</a:t>
            </a:r>
            <a:r>
              <a:rPr lang="it-IT" sz="1200" b="1" kern="1200" dirty="0">
                <a:solidFill>
                  <a:schemeClr val="tx1"/>
                </a:solidFill>
                <a:effectLst/>
                <a:latin typeface="+mn-lt"/>
                <a:ea typeface="+mn-ea"/>
                <a:cs typeface="+mn-cs"/>
              </a:rPr>
              <a:t> </a:t>
            </a:r>
            <a:r>
              <a:rPr lang="it-IT" sz="1200" b="1" kern="1200" dirty="0" err="1">
                <a:solidFill>
                  <a:schemeClr val="tx1"/>
                </a:solidFill>
                <a:effectLst/>
                <a:latin typeface="+mn-lt"/>
                <a:ea typeface="+mn-ea"/>
                <a:cs typeface="+mn-cs"/>
              </a:rPr>
              <a:t>Disease</a:t>
            </a:r>
            <a:r>
              <a:rPr lang="it-IT" sz="1200" b="1" kern="1200" dirty="0">
                <a:solidFill>
                  <a:schemeClr val="tx1"/>
                </a:solidFill>
                <a:effectLst/>
                <a:latin typeface="+mn-lt"/>
                <a:ea typeface="+mn-ea"/>
                <a:cs typeface="+mn-cs"/>
              </a:rPr>
              <a:t> Society (IDSA)</a:t>
            </a:r>
            <a:r>
              <a:rPr lang="it-IT" sz="1200" kern="1200" dirty="0">
                <a:solidFill>
                  <a:schemeClr val="tx1"/>
                </a:solidFill>
                <a:effectLst/>
                <a:latin typeface="+mn-lt"/>
                <a:ea typeface="+mn-ea"/>
                <a:cs typeface="+mn-cs"/>
              </a:rPr>
              <a:t> e </a:t>
            </a:r>
            <a:r>
              <a:rPr lang="it-IT" sz="1200" b="1" kern="1200" dirty="0">
                <a:solidFill>
                  <a:schemeClr val="tx1"/>
                </a:solidFill>
                <a:effectLst/>
                <a:latin typeface="+mn-lt"/>
                <a:ea typeface="+mn-ea"/>
                <a:cs typeface="+mn-cs"/>
              </a:rPr>
              <a:t>Society of Critical Care Medicine (SCCM)</a:t>
            </a:r>
            <a:r>
              <a:rPr lang="it-IT" sz="1200" kern="1200" dirty="0">
                <a:solidFill>
                  <a:schemeClr val="tx1"/>
                </a:solidFill>
                <a:effectLst/>
                <a:latin typeface="+mn-lt"/>
                <a:ea typeface="+mn-ea"/>
                <a:cs typeface="+mn-cs"/>
              </a:rPr>
              <a:t> (attraverso la </a:t>
            </a:r>
            <a:r>
              <a:rPr lang="it-IT" sz="1200" kern="1200" dirty="0" err="1">
                <a:solidFill>
                  <a:schemeClr val="tx1"/>
                </a:solidFill>
                <a:effectLst/>
                <a:latin typeface="+mn-lt"/>
                <a:ea typeface="+mn-ea"/>
                <a:cs typeface="+mn-cs"/>
              </a:rPr>
              <a:t>Surviving</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Sepsis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Campaign</a:t>
            </a:r>
            <a:r>
              <a:rPr lang="it-IT" sz="1200" kern="1200" dirty="0">
                <a:solidFill>
                  <a:schemeClr val="tx1"/>
                </a:solidFill>
                <a:effectLst/>
                <a:latin typeface="+mn-lt"/>
                <a:ea typeface="+mn-ea"/>
                <a:cs typeface="+mn-cs"/>
              </a:rPr>
              <a:t>) raccomandano infatti il </a:t>
            </a:r>
            <a:r>
              <a:rPr lang="it-IT" sz="1200" b="1" kern="1200" dirty="0">
                <a:solidFill>
                  <a:schemeClr val="tx1"/>
                </a:solidFill>
                <a:effectLst/>
                <a:latin typeface="+mn-lt"/>
                <a:ea typeface="+mn-ea"/>
                <a:cs typeface="+mn-cs"/>
              </a:rPr>
              <a:t>"source control" entro 12 ore dalla diagnosi per i pazienti a basso rischio ed entro 6 ore per i pazienti in shock settico</a:t>
            </a:r>
            <a:r>
              <a:rPr lang="it-IT" sz="1200" kern="1200" dirty="0">
                <a:solidFill>
                  <a:schemeClr val="tx1"/>
                </a:solidFill>
                <a:effectLst/>
                <a:latin typeface="+mn-lt"/>
                <a:ea typeface="+mn-ea"/>
                <a:cs typeface="+mn-cs"/>
              </a:rPr>
              <a:t>. Sottolineano di non ritardare la chirurgia per un'ottimizzazione preoperatoria se il paziente ha una contaminazione "</a:t>
            </a:r>
            <a:r>
              <a:rPr lang="it-IT" sz="1200" kern="1200" dirty="0" err="1">
                <a:solidFill>
                  <a:schemeClr val="tx1"/>
                </a:solidFill>
                <a:effectLst/>
                <a:latin typeface="+mn-lt"/>
                <a:ea typeface="+mn-ea"/>
                <a:cs typeface="+mn-cs"/>
              </a:rPr>
              <a:t>ongoing</a:t>
            </a:r>
            <a:r>
              <a:rPr lang="it-IT" sz="1200" kern="1200" dirty="0">
                <a:solidFill>
                  <a:schemeClr val="tx1"/>
                </a:solidFill>
                <a:effectLst/>
                <a:latin typeface="+mn-lt"/>
                <a:ea typeface="+mn-ea"/>
                <a:cs typeface="+mn-cs"/>
              </a:rPr>
              <a:t>" o instabilità emodinamica.</a:t>
            </a:r>
          </a:p>
          <a:p>
            <a:pPr lvl="0"/>
            <a:r>
              <a:rPr lang="it-IT" sz="1200" kern="1200" dirty="0">
                <a:solidFill>
                  <a:schemeClr val="tx1"/>
                </a:solidFill>
                <a:effectLst/>
                <a:latin typeface="+mn-lt"/>
                <a:ea typeface="+mn-ea"/>
                <a:cs typeface="+mn-cs"/>
              </a:rPr>
              <a:t>Anche la </a:t>
            </a:r>
            <a:r>
              <a:rPr lang="it-IT" sz="1200" b="1" kern="1200" dirty="0">
                <a:solidFill>
                  <a:schemeClr val="tx1"/>
                </a:solidFill>
                <a:effectLst/>
                <a:latin typeface="+mn-lt"/>
                <a:ea typeface="+mn-ea"/>
                <a:cs typeface="+mn-cs"/>
              </a:rPr>
              <a:t>World Society of Emergency Surgery (WSES)</a:t>
            </a:r>
            <a:r>
              <a:rPr lang="it-IT" sz="1200" kern="1200" dirty="0">
                <a:solidFill>
                  <a:schemeClr val="tx1"/>
                </a:solidFill>
                <a:effectLst/>
                <a:latin typeface="+mn-lt"/>
                <a:ea typeface="+mn-ea"/>
                <a:cs typeface="+mn-cs"/>
              </a:rPr>
              <a:t> conferma che ritardi per l'ottimizzazione si associano a peggiori </a:t>
            </a:r>
            <a:r>
              <a:rPr lang="it-IT" sz="1200" kern="1200" dirty="0" err="1">
                <a:solidFill>
                  <a:schemeClr val="tx1"/>
                </a:solidFill>
                <a:effectLst/>
                <a:latin typeface="+mn-lt"/>
                <a:ea typeface="+mn-ea"/>
                <a:cs typeface="+mn-cs"/>
              </a:rPr>
              <a:t>outcome</a:t>
            </a:r>
            <a:r>
              <a:rPr lang="it-IT" sz="1200" kern="1200" dirty="0">
                <a:solidFill>
                  <a:schemeClr val="tx1"/>
                </a:solidFill>
                <a:effectLst/>
                <a:latin typeface="+mn-lt"/>
                <a:ea typeface="+mn-ea"/>
                <a:cs typeface="+mn-cs"/>
              </a:rPr>
              <a:t> clinici nei pazienti instabili, mentre appare più «permissiva» nei pazienti stabili, per i quali il chirurgo è chiamato a individuare un compromesso valutando da un lato l’evento settico di per sé e dall’altro le condizioni del paziente e la sua anamnesi in modo da definire un approccio «</a:t>
            </a:r>
            <a:r>
              <a:rPr lang="it-IT" sz="1200" kern="1200" dirty="0" err="1">
                <a:solidFill>
                  <a:schemeClr val="tx1"/>
                </a:solidFill>
                <a:effectLst/>
                <a:latin typeface="+mn-lt"/>
                <a:ea typeface="+mn-ea"/>
                <a:cs typeface="+mn-cs"/>
              </a:rPr>
              <a:t>tailored</a:t>
            </a:r>
            <a:r>
              <a:rPr lang="it-IT" sz="1200" kern="1200" dirty="0">
                <a:solidFill>
                  <a:schemeClr val="tx1"/>
                </a:solidFill>
                <a:effectLst/>
                <a:latin typeface="+mn-lt"/>
                <a:ea typeface="+mn-ea"/>
                <a:cs typeface="+mn-cs"/>
              </a:rPr>
              <a:t>» sulla base di tre classi di rischio.</a:t>
            </a:r>
          </a:p>
        </p:txBody>
      </p:sp>
      <p:sp>
        <p:nvSpPr>
          <p:cNvPr id="4" name="Segnaposto numero diapositiva 3">
            <a:extLst>
              <a:ext uri="{FF2B5EF4-FFF2-40B4-BE49-F238E27FC236}">
                <a16:creationId xmlns:a16="http://schemas.microsoft.com/office/drawing/2014/main" id="{9A507465-ED82-0D46-26C5-A49484C3C74A}"/>
              </a:ext>
            </a:extLst>
          </p:cNvPr>
          <p:cNvSpPr>
            <a:spLocks noGrp="1"/>
          </p:cNvSpPr>
          <p:nvPr>
            <p:ph type="sldNum" sz="quarter" idx="5"/>
          </p:nvPr>
        </p:nvSpPr>
        <p:spPr/>
        <p:txBody>
          <a:bodyPr/>
          <a:lstStyle/>
          <a:p>
            <a:fld id="{BA2E8189-8808-4B95-A757-4150675D504F}" type="slidenum">
              <a:rPr lang="it-IT" smtClean="0"/>
              <a:pPr/>
              <a:t>7</a:t>
            </a:fld>
            <a:endParaRPr lang="it-IT"/>
          </a:p>
        </p:txBody>
      </p:sp>
    </p:spTree>
    <p:extLst>
      <p:ext uri="{BB962C8B-B14F-4D97-AF65-F5344CB8AC3E}">
        <p14:creationId xmlns:p14="http://schemas.microsoft.com/office/powerpoint/2010/main" val="1975830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EAFB5-2B24-2FC8-BB97-E795BDFCA43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C72DE6B-9493-E5E2-256C-F5C752829C5F}"/>
              </a:ext>
            </a:extLst>
          </p:cNvPr>
          <p:cNvSpPr>
            <a:spLocks noGrp="1" noRot="1" noChangeAspect="1"/>
          </p:cNvSpPr>
          <p:nvPr>
            <p:ph type="sldImg"/>
          </p:nvPr>
        </p:nvSpPr>
        <p:spPr>
          <a:xfrm>
            <a:off x="42863" y="739775"/>
            <a:ext cx="6583362" cy="3703638"/>
          </a:xfrm>
        </p:spPr>
      </p:sp>
      <p:sp>
        <p:nvSpPr>
          <p:cNvPr id="3" name="Segnaposto note 2">
            <a:extLst>
              <a:ext uri="{FF2B5EF4-FFF2-40B4-BE49-F238E27FC236}">
                <a16:creationId xmlns:a16="http://schemas.microsoft.com/office/drawing/2014/main" id="{E8A9FBF7-893A-2293-3B96-71DDEA32764F}"/>
              </a:ext>
            </a:extLst>
          </p:cNvPr>
          <p:cNvSpPr>
            <a:spLocks noGrp="1"/>
          </p:cNvSpPr>
          <p:nvPr>
            <p:ph type="body" idx="1"/>
          </p:nvPr>
        </p:nvSpPr>
        <p:spPr/>
        <p:txBody>
          <a:bodyPr>
            <a:normAutofit/>
          </a:bodyPr>
          <a:lstStyle/>
          <a:p>
            <a:r>
              <a:rPr lang="it-IT" sz="1200" kern="1200" dirty="0">
                <a:solidFill>
                  <a:schemeClr val="tx1"/>
                </a:solidFill>
                <a:effectLst/>
                <a:latin typeface="+mn-lt"/>
                <a:ea typeface="+mn-ea"/>
                <a:cs typeface="+mn-cs"/>
              </a:rPr>
              <a:t>Possiamo dunque concludere che il controllo chirurgico della fonte settica nel paziente con infezione intra-addominale rappresenta una priorità. Pur non potendo stabilire un range temporale che possa essere definito «standard», il “timing” chirurgico nel paziente settico è quello del “prima possibile”: i nostri pazienti conseguono i maggiori vantaggi prognostici nel momento in cui siamo in grado di provvedere a un </a:t>
            </a:r>
            <a:r>
              <a:rPr lang="it-IT" sz="1200" b="1" kern="1200" dirty="0">
                <a:solidFill>
                  <a:schemeClr val="tx1"/>
                </a:solidFill>
                <a:effectLst/>
                <a:latin typeface="+mn-lt"/>
                <a:ea typeface="+mn-ea"/>
                <a:cs typeface="+mn-cs"/>
              </a:rPr>
              <a:t>“source control” che sia tempestivo</a:t>
            </a:r>
            <a:r>
              <a:rPr lang="it-IT" sz="1200" kern="1200" dirty="0">
                <a:solidFill>
                  <a:schemeClr val="tx1"/>
                </a:solidFill>
                <a:effectLst/>
                <a:latin typeface="+mn-lt"/>
                <a:ea typeface="+mn-ea"/>
                <a:cs typeface="+mn-cs"/>
              </a:rPr>
              <a:t>.</a:t>
            </a:r>
            <a:br>
              <a:rPr lang="it-IT" sz="1200" kern="1200" dirty="0">
                <a:solidFill>
                  <a:schemeClr val="tx1"/>
                </a:solidFill>
                <a:effectLst/>
                <a:latin typeface="+mn-lt"/>
                <a:ea typeface="+mn-ea"/>
                <a:cs typeface="+mn-cs"/>
              </a:rPr>
            </a:br>
            <a:r>
              <a:rPr lang="it-IT" sz="1200" kern="1200" dirty="0">
                <a:solidFill>
                  <a:schemeClr val="tx1"/>
                </a:solidFill>
                <a:effectLst/>
                <a:latin typeface="+mn-lt"/>
                <a:ea typeface="+mn-ea"/>
                <a:cs typeface="+mn-cs"/>
              </a:rPr>
              <a:t>E il source control non deve solo essere tempestivo, ma anche adeguato, efficace. </a:t>
            </a:r>
          </a:p>
        </p:txBody>
      </p:sp>
      <p:sp>
        <p:nvSpPr>
          <p:cNvPr id="4" name="Segnaposto numero diapositiva 3">
            <a:extLst>
              <a:ext uri="{FF2B5EF4-FFF2-40B4-BE49-F238E27FC236}">
                <a16:creationId xmlns:a16="http://schemas.microsoft.com/office/drawing/2014/main" id="{FB448CBC-AAF5-0328-DA4B-A59CA20FB31D}"/>
              </a:ext>
            </a:extLst>
          </p:cNvPr>
          <p:cNvSpPr>
            <a:spLocks noGrp="1"/>
          </p:cNvSpPr>
          <p:nvPr>
            <p:ph type="sldNum" sz="quarter" idx="5"/>
          </p:nvPr>
        </p:nvSpPr>
        <p:spPr/>
        <p:txBody>
          <a:bodyPr/>
          <a:lstStyle/>
          <a:p>
            <a:fld id="{BA2E8189-8808-4B95-A757-4150675D504F}" type="slidenum">
              <a:rPr lang="it-IT" smtClean="0"/>
              <a:pPr/>
              <a:t>8</a:t>
            </a:fld>
            <a:endParaRPr lang="it-IT"/>
          </a:p>
        </p:txBody>
      </p:sp>
    </p:spTree>
    <p:extLst>
      <p:ext uri="{BB962C8B-B14F-4D97-AF65-F5344CB8AC3E}">
        <p14:creationId xmlns:p14="http://schemas.microsoft.com/office/powerpoint/2010/main" val="1614641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EDFD8-03D7-502D-F9AF-9D528147DD9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E94296F-C12B-8DBE-2BD8-49B24F7F2FBF}"/>
              </a:ext>
            </a:extLst>
          </p:cNvPr>
          <p:cNvSpPr>
            <a:spLocks noGrp="1" noRot="1" noChangeAspect="1"/>
          </p:cNvSpPr>
          <p:nvPr>
            <p:ph type="sldImg"/>
          </p:nvPr>
        </p:nvSpPr>
        <p:spPr>
          <a:xfrm>
            <a:off x="42863" y="739775"/>
            <a:ext cx="6583362" cy="3703638"/>
          </a:xfrm>
        </p:spPr>
      </p:sp>
      <p:sp>
        <p:nvSpPr>
          <p:cNvPr id="3" name="Segnaposto note 2">
            <a:extLst>
              <a:ext uri="{FF2B5EF4-FFF2-40B4-BE49-F238E27FC236}">
                <a16:creationId xmlns:a16="http://schemas.microsoft.com/office/drawing/2014/main" id="{DE50035A-8CF4-EC6B-47E1-7FCDF4CD6A3C}"/>
              </a:ext>
            </a:extLst>
          </p:cNvPr>
          <p:cNvSpPr>
            <a:spLocks noGrp="1"/>
          </p:cNvSpPr>
          <p:nvPr>
            <p:ph type="body" idx="1"/>
          </p:nvPr>
        </p:nvSpPr>
        <p:spPr/>
        <p:txBody>
          <a:bodyPr>
            <a:normAutofit/>
          </a:bodyPr>
          <a:lstStyle/>
          <a:p>
            <a:r>
              <a:rPr lang="it-IT" sz="1200" kern="1200" dirty="0">
                <a:solidFill>
                  <a:schemeClr val="tx1"/>
                </a:solidFill>
                <a:effectLst/>
                <a:latin typeface="+mn-lt"/>
                <a:ea typeface="+mn-ea"/>
                <a:cs typeface="+mn-cs"/>
              </a:rPr>
              <a:t>Diviene fondamentale definire cosa si intende per “</a:t>
            </a:r>
            <a:r>
              <a:rPr lang="it-IT" sz="1200" b="1" kern="1200" dirty="0">
                <a:solidFill>
                  <a:schemeClr val="tx1"/>
                </a:solidFill>
                <a:effectLst/>
                <a:latin typeface="+mn-lt"/>
                <a:ea typeface="+mn-ea"/>
                <a:cs typeface="+mn-cs"/>
              </a:rPr>
              <a:t>source control</a:t>
            </a:r>
            <a:r>
              <a:rPr lang="it-IT" sz="1200" kern="1200" dirty="0">
                <a:solidFill>
                  <a:schemeClr val="tx1"/>
                </a:solidFill>
                <a:effectLst/>
                <a:latin typeface="+mn-lt"/>
                <a:ea typeface="+mn-ea"/>
                <a:cs typeface="+mn-cs"/>
              </a:rPr>
              <a:t>” e stabilire i criteri per la sua adeguatezza. Parlando di “source control” intendiamo l’insieme di tutte le misure farmacologiche e chirurgico-radiologiche messe in atto per conseguire un controllo di un focus infettivo, per modificare i fattori che sostengono l’evoluzione del processo settico e per consentire un ripristino dell’omeostasi o almeno favorire il recupero di un equilibrio fisiologico. </a:t>
            </a:r>
          </a:p>
          <a:p>
            <a:r>
              <a:rPr lang="it-IT" sz="1200" kern="1200" dirty="0">
                <a:solidFill>
                  <a:schemeClr val="tx1"/>
                </a:solidFill>
                <a:effectLst/>
                <a:latin typeface="+mn-lt"/>
                <a:ea typeface="+mn-ea"/>
                <a:cs typeface="+mn-cs"/>
              </a:rPr>
              <a:t>Il source control prevederà dunque un </a:t>
            </a:r>
            <a:r>
              <a:rPr lang="it-IT" sz="1200" b="1" kern="1200" dirty="0">
                <a:solidFill>
                  <a:schemeClr val="tx1"/>
                </a:solidFill>
                <a:effectLst/>
                <a:latin typeface="+mn-lt"/>
                <a:ea typeface="+mn-ea"/>
                <a:cs typeface="+mn-cs"/>
              </a:rPr>
              <a:t>tempo anatomico </a:t>
            </a:r>
            <a:r>
              <a:rPr lang="it-IT" sz="1200" kern="1200" dirty="0">
                <a:solidFill>
                  <a:schemeClr val="tx1"/>
                </a:solidFill>
                <a:effectLst/>
                <a:latin typeface="+mn-lt"/>
                <a:ea typeface="+mn-ea"/>
                <a:cs typeface="+mn-cs"/>
              </a:rPr>
              <a:t>in cui si cerca di eliminare i residui macroscopici dell’infezione, che comprende il drenaggio di raccolte ascessuali, lo sbrigliamento o la demolizione di tessuti infetti, la rimozione di device contaminati, ma anche un </a:t>
            </a:r>
            <a:r>
              <a:rPr lang="it-IT" sz="1200" b="1" kern="1200" dirty="0">
                <a:solidFill>
                  <a:schemeClr val="tx1"/>
                </a:solidFill>
                <a:effectLst/>
                <a:latin typeface="+mn-lt"/>
                <a:ea typeface="+mn-ea"/>
                <a:cs typeface="+mn-cs"/>
              </a:rPr>
              <a:t>tempo fisiologico </a:t>
            </a:r>
            <a:r>
              <a:rPr lang="it-IT" sz="1200" kern="1200" dirty="0">
                <a:solidFill>
                  <a:schemeClr val="tx1"/>
                </a:solidFill>
                <a:effectLst/>
                <a:latin typeface="+mn-lt"/>
                <a:ea typeface="+mn-ea"/>
                <a:cs typeface="+mn-cs"/>
              </a:rPr>
              <a:t>in cui l’obiettivo diventa il recupero fisiologico e di conseguenza il trattamento dei residui microscopici che ne causano lo squilibrio.</a:t>
            </a:r>
            <a:br>
              <a:rPr lang="it-IT" sz="1200" kern="1200" dirty="0">
                <a:solidFill>
                  <a:schemeClr val="tx1"/>
                </a:solidFill>
                <a:effectLst/>
                <a:latin typeface="+mn-lt"/>
                <a:ea typeface="+mn-ea"/>
                <a:cs typeface="+mn-cs"/>
              </a:rPr>
            </a:br>
            <a:r>
              <a:rPr lang="it-IT" sz="1200" kern="1200" dirty="0">
                <a:solidFill>
                  <a:schemeClr val="tx1"/>
                </a:solidFill>
                <a:effectLst/>
                <a:latin typeface="+mn-lt"/>
                <a:ea typeface="+mn-ea"/>
                <a:cs typeface="+mn-cs"/>
              </a:rPr>
              <a:t>Quella del paziente settico quindi deve essere una gestione multidisciplinare, in cui il chirurgo deve avere un ruolo di leadership.</a:t>
            </a:r>
          </a:p>
        </p:txBody>
      </p:sp>
      <p:sp>
        <p:nvSpPr>
          <p:cNvPr id="4" name="Segnaposto numero diapositiva 3">
            <a:extLst>
              <a:ext uri="{FF2B5EF4-FFF2-40B4-BE49-F238E27FC236}">
                <a16:creationId xmlns:a16="http://schemas.microsoft.com/office/drawing/2014/main" id="{329CEEC8-7420-AED7-71EA-E72920D86A1D}"/>
              </a:ext>
            </a:extLst>
          </p:cNvPr>
          <p:cNvSpPr>
            <a:spLocks noGrp="1"/>
          </p:cNvSpPr>
          <p:nvPr>
            <p:ph type="sldNum" sz="quarter" idx="5"/>
          </p:nvPr>
        </p:nvSpPr>
        <p:spPr/>
        <p:txBody>
          <a:bodyPr/>
          <a:lstStyle/>
          <a:p>
            <a:fld id="{BA2E8189-8808-4B95-A757-4150675D504F}" type="slidenum">
              <a:rPr lang="it-IT" smtClean="0"/>
              <a:pPr/>
              <a:t>9</a:t>
            </a:fld>
            <a:endParaRPr lang="it-IT"/>
          </a:p>
        </p:txBody>
      </p:sp>
    </p:spTree>
    <p:extLst>
      <p:ext uri="{BB962C8B-B14F-4D97-AF65-F5344CB8AC3E}">
        <p14:creationId xmlns:p14="http://schemas.microsoft.com/office/powerpoint/2010/main" val="1524373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4C2E119-9D24-D34C-8D7B-7A494AFEEEFD}" type="datetimeFigureOut">
              <a:rPr lang="en-US" smtClean="0"/>
              <a:pPr/>
              <a:t>9/23/25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2DF4D-11CA-CE4D-A36E-9A1645BA4F5D}" type="slidenum">
              <a:rPr lang="en-US" smtClean="0"/>
              <a:pPr/>
              <a:t>‹N›</a:t>
            </a:fld>
            <a:endParaRPr lang="en-US"/>
          </a:p>
        </p:txBody>
      </p:sp>
    </p:spTree>
    <p:extLst>
      <p:ext uri="{BB962C8B-B14F-4D97-AF65-F5344CB8AC3E}">
        <p14:creationId xmlns:p14="http://schemas.microsoft.com/office/powerpoint/2010/main" val="2294010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4C2E119-9D24-D34C-8D7B-7A494AFEEEFD}" type="datetimeFigureOut">
              <a:rPr lang="en-US" smtClean="0"/>
              <a:pPr/>
              <a:t>9/23/25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2DF4D-11CA-CE4D-A36E-9A1645BA4F5D}" type="slidenum">
              <a:rPr lang="en-US" smtClean="0"/>
              <a:pPr/>
              <a:t>‹N›</a:t>
            </a:fld>
            <a:endParaRPr lang="en-US"/>
          </a:p>
        </p:txBody>
      </p:sp>
    </p:spTree>
    <p:extLst>
      <p:ext uri="{BB962C8B-B14F-4D97-AF65-F5344CB8AC3E}">
        <p14:creationId xmlns:p14="http://schemas.microsoft.com/office/powerpoint/2010/main" val="3745122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horz"/>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4C2E119-9D24-D34C-8D7B-7A494AFEEEFD}" type="datetimeFigureOut">
              <a:rPr lang="en-US" smtClean="0"/>
              <a:pPr/>
              <a:t>9/23/25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2DF4D-11CA-CE4D-A36E-9A1645BA4F5D}" type="slidenum">
              <a:rPr lang="en-US" smtClean="0"/>
              <a:pPr/>
              <a:t>‹N›</a:t>
            </a:fld>
            <a:endParaRPr lang="en-US"/>
          </a:p>
        </p:txBody>
      </p:sp>
    </p:spTree>
    <p:extLst>
      <p:ext uri="{BB962C8B-B14F-4D97-AF65-F5344CB8AC3E}">
        <p14:creationId xmlns:p14="http://schemas.microsoft.com/office/powerpoint/2010/main" val="3299749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BBB027-6B89-3143-A2EF-612116B53E89}" type="datetimeFigureOut">
              <a:rPr lang="en-US" smtClean="0"/>
              <a:pPr/>
              <a:t>9/23/25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516B-903D-E64A-90BE-86539E976FC4}" type="slidenum">
              <a:rPr lang="en-US" smtClean="0"/>
              <a:pPr/>
              <a:t>‹N›</a:t>
            </a:fld>
            <a:endParaRPr lang="en-US"/>
          </a:p>
        </p:txBody>
      </p:sp>
    </p:spTree>
    <p:extLst>
      <p:ext uri="{BB962C8B-B14F-4D97-AF65-F5344CB8AC3E}">
        <p14:creationId xmlns:p14="http://schemas.microsoft.com/office/powerpoint/2010/main" val="250555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BBB027-6B89-3143-A2EF-612116B53E89}" type="datetimeFigureOut">
              <a:rPr lang="en-US" smtClean="0"/>
              <a:pPr/>
              <a:t>9/23/25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516B-903D-E64A-90BE-86539E976FC4}" type="slidenum">
              <a:rPr lang="en-US" smtClean="0"/>
              <a:pPr/>
              <a:t>‹N›</a:t>
            </a:fld>
            <a:endParaRPr lang="en-US"/>
          </a:p>
        </p:txBody>
      </p:sp>
    </p:spTree>
    <p:extLst>
      <p:ext uri="{BB962C8B-B14F-4D97-AF65-F5344CB8AC3E}">
        <p14:creationId xmlns:p14="http://schemas.microsoft.com/office/powerpoint/2010/main" val="3491447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BBB027-6B89-3143-A2EF-612116B53E89}" type="datetimeFigureOut">
              <a:rPr lang="en-US" smtClean="0"/>
              <a:pPr/>
              <a:t>9/23/25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516B-903D-E64A-90BE-86539E976FC4}" type="slidenum">
              <a:rPr lang="en-US" smtClean="0"/>
              <a:pPr/>
              <a:t>‹N›</a:t>
            </a:fld>
            <a:endParaRPr lang="en-US"/>
          </a:p>
        </p:txBody>
      </p:sp>
    </p:spTree>
    <p:extLst>
      <p:ext uri="{BB962C8B-B14F-4D97-AF65-F5344CB8AC3E}">
        <p14:creationId xmlns:p14="http://schemas.microsoft.com/office/powerpoint/2010/main" val="4225807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BBB027-6B89-3143-A2EF-612116B53E89}" type="datetimeFigureOut">
              <a:rPr lang="en-US" smtClean="0"/>
              <a:pPr/>
              <a:t>9/23/25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516B-903D-E64A-90BE-86539E976FC4}" type="slidenum">
              <a:rPr lang="en-US" smtClean="0"/>
              <a:pPr/>
              <a:t>‹N›</a:t>
            </a:fld>
            <a:endParaRPr lang="en-US"/>
          </a:p>
        </p:txBody>
      </p:sp>
    </p:spTree>
    <p:extLst>
      <p:ext uri="{BB962C8B-B14F-4D97-AF65-F5344CB8AC3E}">
        <p14:creationId xmlns:p14="http://schemas.microsoft.com/office/powerpoint/2010/main" val="3079484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BBB027-6B89-3143-A2EF-612116B53E89}" type="datetimeFigureOut">
              <a:rPr lang="en-US" smtClean="0"/>
              <a:pPr/>
              <a:t>9/23/25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516B-903D-E64A-90BE-86539E976FC4}" type="slidenum">
              <a:rPr lang="en-US" smtClean="0"/>
              <a:pPr/>
              <a:t>‹N›</a:t>
            </a:fld>
            <a:endParaRPr lang="en-US"/>
          </a:p>
        </p:txBody>
      </p:sp>
    </p:spTree>
    <p:extLst>
      <p:ext uri="{BB962C8B-B14F-4D97-AF65-F5344CB8AC3E}">
        <p14:creationId xmlns:p14="http://schemas.microsoft.com/office/powerpoint/2010/main" val="3868403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BBB027-6B89-3143-A2EF-612116B53E89}" type="datetimeFigureOut">
              <a:rPr lang="en-US" smtClean="0"/>
              <a:pPr/>
              <a:t>9/23/25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516B-903D-E64A-90BE-86539E976FC4}" type="slidenum">
              <a:rPr lang="en-US" smtClean="0"/>
              <a:pPr/>
              <a:t>‹N›</a:t>
            </a:fld>
            <a:endParaRPr lang="en-US"/>
          </a:p>
        </p:txBody>
      </p:sp>
    </p:spTree>
    <p:extLst>
      <p:ext uri="{BB962C8B-B14F-4D97-AF65-F5344CB8AC3E}">
        <p14:creationId xmlns:p14="http://schemas.microsoft.com/office/powerpoint/2010/main" val="707494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BBB027-6B89-3143-A2EF-612116B53E89}" type="datetimeFigureOut">
              <a:rPr lang="en-US" smtClean="0"/>
              <a:pPr/>
              <a:t>9/23/25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516B-903D-E64A-90BE-86539E976FC4}" type="slidenum">
              <a:rPr lang="en-US" smtClean="0"/>
              <a:pPr/>
              <a:t>‹N›</a:t>
            </a:fld>
            <a:endParaRPr lang="en-US"/>
          </a:p>
        </p:txBody>
      </p:sp>
    </p:spTree>
    <p:extLst>
      <p:ext uri="{BB962C8B-B14F-4D97-AF65-F5344CB8AC3E}">
        <p14:creationId xmlns:p14="http://schemas.microsoft.com/office/powerpoint/2010/main" val="900867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914400" y="609600"/>
            <a:ext cx="103632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914400" y="1981200"/>
            <a:ext cx="508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lipArt 3"/>
          <p:cNvSpPr>
            <a:spLocks noGrp="1"/>
          </p:cNvSpPr>
          <p:nvPr>
            <p:ph type="clipArt" sz="half" idx="2"/>
          </p:nvPr>
        </p:nvSpPr>
        <p:spPr>
          <a:xfrm>
            <a:off x="6197600" y="1981200"/>
            <a:ext cx="5080000" cy="4114800"/>
          </a:xfrm>
        </p:spPr>
        <p:txBody>
          <a:bodyPr/>
          <a:lstStyle/>
          <a:p>
            <a:pPr lvl="0"/>
            <a:endParaRPr lang="it-IT" noProof="0"/>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fld id="{BFFC29C1-82BF-1749-AC13-2A637E37254A}" type="slidenum">
              <a:rPr lang="it-IT"/>
              <a:pPr/>
              <a:t>‹N›</a:t>
            </a:fld>
            <a:endParaRPr lang="it-IT"/>
          </a:p>
        </p:txBody>
      </p:sp>
    </p:spTree>
    <p:extLst>
      <p:ext uri="{BB962C8B-B14F-4D97-AF65-F5344CB8AC3E}">
        <p14:creationId xmlns:p14="http://schemas.microsoft.com/office/powerpoint/2010/main" val="3881473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4C2E119-9D24-D34C-8D7B-7A494AFEEEFD}" type="datetimeFigureOut">
              <a:rPr lang="en-US" smtClean="0"/>
              <a:pPr/>
              <a:t>9/23/25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2DF4D-11CA-CE4D-A36E-9A1645BA4F5D}" type="slidenum">
              <a:rPr lang="en-US" smtClean="0"/>
              <a:pPr/>
              <a:t>‹N›</a:t>
            </a:fld>
            <a:endParaRPr lang="en-US"/>
          </a:p>
        </p:txBody>
      </p:sp>
    </p:spTree>
    <p:extLst>
      <p:ext uri="{BB962C8B-B14F-4D97-AF65-F5344CB8AC3E}">
        <p14:creationId xmlns:p14="http://schemas.microsoft.com/office/powerpoint/2010/main" val="1908281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BBB027-6B89-3143-A2EF-612116B53E89}" type="datetimeFigureOut">
              <a:rPr lang="en-US" smtClean="0"/>
              <a:pPr/>
              <a:t>9/23/25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516B-903D-E64A-90BE-86539E976FC4}" type="slidenum">
              <a:rPr lang="en-US" smtClean="0"/>
              <a:pPr/>
              <a:t>‹N›</a:t>
            </a:fld>
            <a:endParaRPr lang="en-US"/>
          </a:p>
        </p:txBody>
      </p:sp>
    </p:spTree>
    <p:extLst>
      <p:ext uri="{BB962C8B-B14F-4D97-AF65-F5344CB8AC3E}">
        <p14:creationId xmlns:p14="http://schemas.microsoft.com/office/powerpoint/2010/main" val="205586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BBB027-6B89-3143-A2EF-612116B53E89}" type="datetimeFigureOut">
              <a:rPr lang="en-US" smtClean="0"/>
              <a:pPr/>
              <a:t>9/23/25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516B-903D-E64A-90BE-86539E976FC4}" type="slidenum">
              <a:rPr lang="en-US" smtClean="0"/>
              <a:pPr/>
              <a:t>‹N›</a:t>
            </a:fld>
            <a:endParaRPr lang="en-US"/>
          </a:p>
        </p:txBody>
      </p:sp>
    </p:spTree>
    <p:extLst>
      <p:ext uri="{BB962C8B-B14F-4D97-AF65-F5344CB8AC3E}">
        <p14:creationId xmlns:p14="http://schemas.microsoft.com/office/powerpoint/2010/main" val="21960611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BBB027-6B89-3143-A2EF-612116B53E89}" type="datetimeFigureOut">
              <a:rPr lang="en-US" smtClean="0"/>
              <a:pPr/>
              <a:t>9/23/25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516B-903D-E64A-90BE-86539E976FC4}" type="slidenum">
              <a:rPr lang="en-US" smtClean="0"/>
              <a:pPr/>
              <a:t>‹N›</a:t>
            </a:fld>
            <a:endParaRPr lang="en-US"/>
          </a:p>
        </p:txBody>
      </p:sp>
    </p:spTree>
    <p:extLst>
      <p:ext uri="{BB962C8B-B14F-4D97-AF65-F5344CB8AC3E}">
        <p14:creationId xmlns:p14="http://schemas.microsoft.com/office/powerpoint/2010/main" val="17088507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BBB027-6B89-3143-A2EF-612116B53E89}" type="datetimeFigureOut">
              <a:rPr lang="en-US" smtClean="0"/>
              <a:pPr/>
              <a:t>9/23/25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516B-903D-E64A-90BE-86539E976FC4}" type="slidenum">
              <a:rPr lang="en-US" smtClean="0"/>
              <a:pPr/>
              <a:t>‹N›</a:t>
            </a:fld>
            <a:endParaRPr lang="en-US"/>
          </a:p>
        </p:txBody>
      </p:sp>
    </p:spTree>
    <p:extLst>
      <p:ext uri="{BB962C8B-B14F-4D97-AF65-F5344CB8AC3E}">
        <p14:creationId xmlns:p14="http://schemas.microsoft.com/office/powerpoint/2010/main" val="13274843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BBB027-6B89-3143-A2EF-612116B53E89}" type="datetimeFigureOut">
              <a:rPr lang="en-US" smtClean="0"/>
              <a:pPr/>
              <a:t>9/23/25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516B-903D-E64A-90BE-86539E976FC4}" type="slidenum">
              <a:rPr lang="en-US" smtClean="0"/>
              <a:pPr/>
              <a:t>‹N›</a:t>
            </a:fld>
            <a:endParaRPr lang="en-US"/>
          </a:p>
        </p:txBody>
      </p:sp>
    </p:spTree>
    <p:extLst>
      <p:ext uri="{BB962C8B-B14F-4D97-AF65-F5344CB8AC3E}">
        <p14:creationId xmlns:p14="http://schemas.microsoft.com/office/powerpoint/2010/main" val="39410083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BBB027-6B89-3143-A2EF-612116B53E89}" type="datetimeFigureOut">
              <a:rPr lang="en-US" smtClean="0"/>
              <a:pPr/>
              <a:t>9/23/25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516B-903D-E64A-90BE-86539E976FC4}" type="slidenum">
              <a:rPr lang="en-US" smtClean="0"/>
              <a:pPr/>
              <a:t>‹N›</a:t>
            </a:fld>
            <a:endParaRPr lang="en-US"/>
          </a:p>
        </p:txBody>
      </p:sp>
    </p:spTree>
    <p:extLst>
      <p:ext uri="{BB962C8B-B14F-4D97-AF65-F5344CB8AC3E}">
        <p14:creationId xmlns:p14="http://schemas.microsoft.com/office/powerpoint/2010/main" val="41970725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BBB027-6B89-3143-A2EF-612116B53E89}" type="datetimeFigureOut">
              <a:rPr lang="en-US" smtClean="0"/>
              <a:pPr/>
              <a:t>9/23/25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516B-903D-E64A-90BE-86539E976FC4}" type="slidenum">
              <a:rPr lang="en-US" smtClean="0"/>
              <a:pPr/>
              <a:t>‹N›</a:t>
            </a:fld>
            <a:endParaRPr lang="en-US"/>
          </a:p>
        </p:txBody>
      </p:sp>
    </p:spTree>
    <p:extLst>
      <p:ext uri="{BB962C8B-B14F-4D97-AF65-F5344CB8AC3E}">
        <p14:creationId xmlns:p14="http://schemas.microsoft.com/office/powerpoint/2010/main" val="32948247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BBB027-6B89-3143-A2EF-612116B53E89}" type="datetimeFigureOut">
              <a:rPr lang="en-US" smtClean="0"/>
              <a:pPr/>
              <a:t>9/23/25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516B-903D-E64A-90BE-86539E976FC4}" type="slidenum">
              <a:rPr lang="en-US" smtClean="0"/>
              <a:pPr/>
              <a:t>‹N›</a:t>
            </a:fld>
            <a:endParaRPr lang="en-US"/>
          </a:p>
        </p:txBody>
      </p:sp>
    </p:spTree>
    <p:extLst>
      <p:ext uri="{BB962C8B-B14F-4D97-AF65-F5344CB8AC3E}">
        <p14:creationId xmlns:p14="http://schemas.microsoft.com/office/powerpoint/2010/main" val="36568232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BBB027-6B89-3143-A2EF-612116B53E89}" type="datetimeFigureOut">
              <a:rPr lang="en-US" smtClean="0"/>
              <a:pPr/>
              <a:t>9/23/25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516B-903D-E64A-90BE-86539E976FC4}" type="slidenum">
              <a:rPr lang="en-US" smtClean="0"/>
              <a:pPr/>
              <a:t>‹N›</a:t>
            </a:fld>
            <a:endParaRPr lang="en-US"/>
          </a:p>
        </p:txBody>
      </p:sp>
    </p:spTree>
    <p:extLst>
      <p:ext uri="{BB962C8B-B14F-4D97-AF65-F5344CB8AC3E}">
        <p14:creationId xmlns:p14="http://schemas.microsoft.com/office/powerpoint/2010/main" val="19816746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BBB027-6B89-3143-A2EF-612116B53E89}" type="datetimeFigureOut">
              <a:rPr lang="en-US" smtClean="0"/>
              <a:pPr/>
              <a:t>9/23/25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516B-903D-E64A-90BE-86539E976FC4}" type="slidenum">
              <a:rPr lang="en-US" smtClean="0"/>
              <a:pPr/>
              <a:t>‹N›</a:t>
            </a:fld>
            <a:endParaRPr lang="en-US"/>
          </a:p>
        </p:txBody>
      </p:sp>
    </p:spTree>
    <p:extLst>
      <p:ext uri="{BB962C8B-B14F-4D97-AF65-F5344CB8AC3E}">
        <p14:creationId xmlns:p14="http://schemas.microsoft.com/office/powerpoint/2010/main" val="3171079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C2E119-9D24-D34C-8D7B-7A494AFEEEFD}" type="datetimeFigureOut">
              <a:rPr lang="en-US" smtClean="0"/>
              <a:pPr/>
              <a:t>9/23/25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2DF4D-11CA-CE4D-A36E-9A1645BA4F5D}" type="slidenum">
              <a:rPr lang="en-US" smtClean="0"/>
              <a:pPr/>
              <a:t>‹N›</a:t>
            </a:fld>
            <a:endParaRPr lang="en-US"/>
          </a:p>
        </p:txBody>
      </p:sp>
    </p:spTree>
    <p:extLst>
      <p:ext uri="{BB962C8B-B14F-4D97-AF65-F5344CB8AC3E}">
        <p14:creationId xmlns:p14="http://schemas.microsoft.com/office/powerpoint/2010/main" val="21259845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BBB027-6B89-3143-A2EF-612116B53E89}" type="datetimeFigureOut">
              <a:rPr lang="en-US" smtClean="0"/>
              <a:pPr/>
              <a:t>9/23/25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516B-903D-E64A-90BE-86539E976FC4}" type="slidenum">
              <a:rPr lang="en-US" smtClean="0"/>
              <a:pPr/>
              <a:t>‹N›</a:t>
            </a:fld>
            <a:endParaRPr lang="en-US"/>
          </a:p>
        </p:txBody>
      </p:sp>
    </p:spTree>
    <p:extLst>
      <p:ext uri="{BB962C8B-B14F-4D97-AF65-F5344CB8AC3E}">
        <p14:creationId xmlns:p14="http://schemas.microsoft.com/office/powerpoint/2010/main" val="3226874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BBB027-6B89-3143-A2EF-612116B53E89}" type="datetimeFigureOut">
              <a:rPr lang="en-US" smtClean="0"/>
              <a:pPr/>
              <a:t>9/23/25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516B-903D-E64A-90BE-86539E976FC4}" type="slidenum">
              <a:rPr lang="en-US" smtClean="0"/>
              <a:pPr/>
              <a:t>‹N›</a:t>
            </a:fld>
            <a:endParaRPr lang="en-US"/>
          </a:p>
        </p:txBody>
      </p:sp>
    </p:spTree>
    <p:extLst>
      <p:ext uri="{BB962C8B-B14F-4D97-AF65-F5344CB8AC3E}">
        <p14:creationId xmlns:p14="http://schemas.microsoft.com/office/powerpoint/2010/main" val="29999048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BBB027-6B89-3143-A2EF-612116B53E89}" type="datetimeFigureOut">
              <a:rPr lang="en-US" smtClean="0"/>
              <a:pPr/>
              <a:t>9/23/25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516B-903D-E64A-90BE-86539E976FC4}" type="slidenum">
              <a:rPr lang="en-US" smtClean="0"/>
              <a:pPr/>
              <a:t>‹N›</a:t>
            </a:fld>
            <a:endParaRPr lang="en-US"/>
          </a:p>
        </p:txBody>
      </p:sp>
    </p:spTree>
    <p:extLst>
      <p:ext uri="{BB962C8B-B14F-4D97-AF65-F5344CB8AC3E}">
        <p14:creationId xmlns:p14="http://schemas.microsoft.com/office/powerpoint/2010/main" val="34753812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BBB027-6B89-3143-A2EF-612116B53E89}" type="datetimeFigureOut">
              <a:rPr lang="en-US" smtClean="0"/>
              <a:pPr/>
              <a:t>9/23/25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516B-903D-E64A-90BE-86539E976FC4}" type="slidenum">
              <a:rPr lang="en-US" smtClean="0"/>
              <a:pPr/>
              <a:t>‹N›</a:t>
            </a:fld>
            <a:endParaRPr lang="en-US"/>
          </a:p>
        </p:txBody>
      </p:sp>
    </p:spTree>
    <p:extLst>
      <p:ext uri="{BB962C8B-B14F-4D97-AF65-F5344CB8AC3E}">
        <p14:creationId xmlns:p14="http://schemas.microsoft.com/office/powerpoint/2010/main" val="7151955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BBB027-6B89-3143-A2EF-612116B53E89}" type="datetimeFigureOut">
              <a:rPr lang="en-US" smtClean="0"/>
              <a:pPr/>
              <a:t>9/23/25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516B-903D-E64A-90BE-86539E976FC4}" type="slidenum">
              <a:rPr lang="en-US" smtClean="0"/>
              <a:pPr/>
              <a:t>‹N›</a:t>
            </a:fld>
            <a:endParaRPr lang="en-US"/>
          </a:p>
        </p:txBody>
      </p:sp>
    </p:spTree>
    <p:extLst>
      <p:ext uri="{BB962C8B-B14F-4D97-AF65-F5344CB8AC3E}">
        <p14:creationId xmlns:p14="http://schemas.microsoft.com/office/powerpoint/2010/main" val="36976518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BBB027-6B89-3143-A2EF-612116B53E89}" type="datetimeFigureOut">
              <a:rPr lang="en-US" smtClean="0"/>
              <a:pPr/>
              <a:t>9/23/25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516B-903D-E64A-90BE-86539E976FC4}" type="slidenum">
              <a:rPr lang="en-US" smtClean="0"/>
              <a:pPr/>
              <a:t>‹N›</a:t>
            </a:fld>
            <a:endParaRPr lang="en-US"/>
          </a:p>
        </p:txBody>
      </p:sp>
    </p:spTree>
    <p:extLst>
      <p:ext uri="{BB962C8B-B14F-4D97-AF65-F5344CB8AC3E}">
        <p14:creationId xmlns:p14="http://schemas.microsoft.com/office/powerpoint/2010/main" val="42345759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BBB027-6B89-3143-A2EF-612116B53E89}" type="datetimeFigureOut">
              <a:rPr lang="en-US" smtClean="0"/>
              <a:pPr/>
              <a:t>9/23/25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516B-903D-E64A-90BE-86539E976FC4}" type="slidenum">
              <a:rPr lang="en-US" smtClean="0"/>
              <a:pPr/>
              <a:t>‹N›</a:t>
            </a:fld>
            <a:endParaRPr lang="en-US"/>
          </a:p>
        </p:txBody>
      </p:sp>
    </p:spTree>
    <p:extLst>
      <p:ext uri="{BB962C8B-B14F-4D97-AF65-F5344CB8AC3E}">
        <p14:creationId xmlns:p14="http://schemas.microsoft.com/office/powerpoint/2010/main" val="4219443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BBB027-6B89-3143-A2EF-612116B53E89}" type="datetimeFigureOut">
              <a:rPr lang="en-US" smtClean="0"/>
              <a:pPr/>
              <a:t>9/23/25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516B-903D-E64A-90BE-86539E976FC4}" type="slidenum">
              <a:rPr lang="en-US" smtClean="0"/>
              <a:pPr/>
              <a:t>‹N›</a:t>
            </a:fld>
            <a:endParaRPr lang="en-US"/>
          </a:p>
        </p:txBody>
      </p:sp>
    </p:spTree>
    <p:extLst>
      <p:ext uri="{BB962C8B-B14F-4D97-AF65-F5344CB8AC3E}">
        <p14:creationId xmlns:p14="http://schemas.microsoft.com/office/powerpoint/2010/main" val="40055377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BBB027-6B89-3143-A2EF-612116B53E89}" type="datetimeFigureOut">
              <a:rPr lang="en-US" smtClean="0"/>
              <a:pPr/>
              <a:t>9/23/25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516B-903D-E64A-90BE-86539E976FC4}" type="slidenum">
              <a:rPr lang="en-US" smtClean="0"/>
              <a:pPr/>
              <a:t>‹N›</a:t>
            </a:fld>
            <a:endParaRPr lang="en-US"/>
          </a:p>
        </p:txBody>
      </p:sp>
    </p:spTree>
    <p:extLst>
      <p:ext uri="{BB962C8B-B14F-4D97-AF65-F5344CB8AC3E}">
        <p14:creationId xmlns:p14="http://schemas.microsoft.com/office/powerpoint/2010/main" val="22229872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BBB027-6B89-3143-A2EF-612116B53E89}" type="datetimeFigureOut">
              <a:rPr lang="en-US" smtClean="0"/>
              <a:pPr/>
              <a:t>9/23/25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516B-903D-E64A-90BE-86539E976FC4}" type="slidenum">
              <a:rPr lang="en-US" smtClean="0"/>
              <a:pPr/>
              <a:t>‹N›</a:t>
            </a:fld>
            <a:endParaRPr lang="en-US"/>
          </a:p>
        </p:txBody>
      </p:sp>
    </p:spTree>
    <p:extLst>
      <p:ext uri="{BB962C8B-B14F-4D97-AF65-F5344CB8AC3E}">
        <p14:creationId xmlns:p14="http://schemas.microsoft.com/office/powerpoint/2010/main" val="3094268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C2E119-9D24-D34C-8D7B-7A494AFEEEFD}" type="datetimeFigureOut">
              <a:rPr lang="en-US" smtClean="0"/>
              <a:pPr/>
              <a:t>9/23/25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2DF4D-11CA-CE4D-A36E-9A1645BA4F5D}" type="slidenum">
              <a:rPr lang="en-US" smtClean="0"/>
              <a:pPr/>
              <a:t>‹N›</a:t>
            </a:fld>
            <a:endParaRPr lang="en-US"/>
          </a:p>
        </p:txBody>
      </p:sp>
    </p:spTree>
    <p:extLst>
      <p:ext uri="{BB962C8B-B14F-4D97-AF65-F5344CB8AC3E}">
        <p14:creationId xmlns:p14="http://schemas.microsoft.com/office/powerpoint/2010/main" val="34516994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BBB027-6B89-3143-A2EF-612116B53E89}" type="datetimeFigureOut">
              <a:rPr lang="en-US" smtClean="0"/>
              <a:pPr/>
              <a:t>9/23/25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516B-903D-E64A-90BE-86539E976FC4}" type="slidenum">
              <a:rPr lang="en-US" smtClean="0"/>
              <a:pPr/>
              <a:t>‹N›</a:t>
            </a:fld>
            <a:endParaRPr lang="en-US"/>
          </a:p>
        </p:txBody>
      </p:sp>
    </p:spTree>
    <p:extLst>
      <p:ext uri="{BB962C8B-B14F-4D97-AF65-F5344CB8AC3E}">
        <p14:creationId xmlns:p14="http://schemas.microsoft.com/office/powerpoint/2010/main" val="25768106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9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BBB027-6B89-3143-A2EF-612116B53E89}" type="datetimeFigureOut">
              <a:rPr lang="en-US" smtClean="0"/>
              <a:pPr/>
              <a:t>9/23/25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516B-903D-E64A-90BE-86539E976FC4}" type="slidenum">
              <a:rPr lang="en-US" smtClean="0"/>
              <a:pPr/>
              <a:t>‹N›</a:t>
            </a:fld>
            <a:endParaRPr lang="en-US"/>
          </a:p>
        </p:txBody>
      </p:sp>
    </p:spTree>
    <p:extLst>
      <p:ext uri="{BB962C8B-B14F-4D97-AF65-F5344CB8AC3E}">
        <p14:creationId xmlns:p14="http://schemas.microsoft.com/office/powerpoint/2010/main" val="417710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C2E119-9D24-D34C-8D7B-7A494AFEEEFD}" type="datetimeFigureOut">
              <a:rPr lang="en-US" smtClean="0"/>
              <a:pPr/>
              <a:t>9/23/25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B2DF4D-11CA-CE4D-A36E-9A1645BA4F5D}" type="slidenum">
              <a:rPr lang="en-US" smtClean="0"/>
              <a:pPr/>
              <a:t>‹N›</a:t>
            </a:fld>
            <a:endParaRPr lang="en-US"/>
          </a:p>
        </p:txBody>
      </p:sp>
    </p:spTree>
    <p:extLst>
      <p:ext uri="{BB962C8B-B14F-4D97-AF65-F5344CB8AC3E}">
        <p14:creationId xmlns:p14="http://schemas.microsoft.com/office/powerpoint/2010/main" val="2011811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C2E119-9D24-D34C-8D7B-7A494AFEEEFD}" type="datetimeFigureOut">
              <a:rPr lang="en-US" smtClean="0"/>
              <a:pPr/>
              <a:t>9/23/25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B2DF4D-11CA-CE4D-A36E-9A1645BA4F5D}" type="slidenum">
              <a:rPr lang="en-US" smtClean="0"/>
              <a:pPr/>
              <a:t>‹N›</a:t>
            </a:fld>
            <a:endParaRPr lang="en-US"/>
          </a:p>
        </p:txBody>
      </p:sp>
    </p:spTree>
    <p:extLst>
      <p:ext uri="{BB962C8B-B14F-4D97-AF65-F5344CB8AC3E}">
        <p14:creationId xmlns:p14="http://schemas.microsoft.com/office/powerpoint/2010/main" val="1757297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C2E119-9D24-D34C-8D7B-7A494AFEEEFD}" type="datetimeFigureOut">
              <a:rPr lang="en-US" smtClean="0"/>
              <a:pPr/>
              <a:t>9/23/25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B2DF4D-11CA-CE4D-A36E-9A1645BA4F5D}" type="slidenum">
              <a:rPr lang="en-US" smtClean="0"/>
              <a:pPr/>
              <a:t>‹N›</a:t>
            </a:fld>
            <a:endParaRPr lang="en-US"/>
          </a:p>
        </p:txBody>
      </p:sp>
    </p:spTree>
    <p:extLst>
      <p:ext uri="{BB962C8B-B14F-4D97-AF65-F5344CB8AC3E}">
        <p14:creationId xmlns:p14="http://schemas.microsoft.com/office/powerpoint/2010/main" val="740733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C2E119-9D24-D34C-8D7B-7A494AFEEEFD}" type="datetimeFigureOut">
              <a:rPr lang="en-US" smtClean="0"/>
              <a:pPr/>
              <a:t>9/23/25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2DF4D-11CA-CE4D-A36E-9A1645BA4F5D}" type="slidenum">
              <a:rPr lang="en-US" smtClean="0"/>
              <a:pPr/>
              <a:t>‹N›</a:t>
            </a:fld>
            <a:endParaRPr lang="en-US"/>
          </a:p>
        </p:txBody>
      </p:sp>
    </p:spTree>
    <p:extLst>
      <p:ext uri="{BB962C8B-B14F-4D97-AF65-F5344CB8AC3E}">
        <p14:creationId xmlns:p14="http://schemas.microsoft.com/office/powerpoint/2010/main" val="4163006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C2E119-9D24-D34C-8D7B-7A494AFEEEFD}" type="datetimeFigureOut">
              <a:rPr lang="en-US" smtClean="0"/>
              <a:pPr/>
              <a:t>9/23/25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2DF4D-11CA-CE4D-A36E-9A1645BA4F5D}" type="slidenum">
              <a:rPr lang="en-US" smtClean="0"/>
              <a:pPr/>
              <a:t>‹N›</a:t>
            </a:fld>
            <a:endParaRPr lang="en-US"/>
          </a:p>
        </p:txBody>
      </p:sp>
    </p:spTree>
    <p:extLst>
      <p:ext uri="{BB962C8B-B14F-4D97-AF65-F5344CB8AC3E}">
        <p14:creationId xmlns:p14="http://schemas.microsoft.com/office/powerpoint/2010/main" val="9823115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jpe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C2E119-9D24-D34C-8D7B-7A494AFEEEFD}" type="datetimeFigureOut">
              <a:rPr lang="en-US" smtClean="0"/>
              <a:pPr/>
              <a:t>9/23/25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B2DF4D-11CA-CE4D-A36E-9A1645BA4F5D}" type="slidenum">
              <a:rPr lang="en-US" smtClean="0"/>
              <a:pPr/>
              <a:t>‹N›</a:t>
            </a:fld>
            <a:endParaRPr lang="en-US"/>
          </a:p>
        </p:txBody>
      </p:sp>
      <p:pic>
        <p:nvPicPr>
          <p:cNvPr id="7" name="Immagine 3" descr="testa_gsd.jpg"/>
          <p:cNvPicPr>
            <a:picLocks noChangeAspect="1"/>
          </p:cNvPicPr>
          <p:nvPr userDrawn="1"/>
        </p:nvPicPr>
        <p:blipFill>
          <a:blip r:embed="rId43" cstate="print"/>
          <a:stretch>
            <a:fillRect/>
          </a:stretch>
        </p:blipFill>
        <p:spPr>
          <a:xfrm>
            <a:off x="0" y="5441962"/>
            <a:ext cx="12192000" cy="1589198"/>
          </a:xfrm>
          <a:prstGeom prst="rect">
            <a:avLst/>
          </a:prstGeom>
        </p:spPr>
      </p:pic>
      <p:sp>
        <p:nvSpPr>
          <p:cNvPr id="8" name="Rectangle 7"/>
          <p:cNvSpPr/>
          <p:nvPr userDrawn="1"/>
        </p:nvSpPr>
        <p:spPr>
          <a:xfrm>
            <a:off x="846634" y="5441962"/>
            <a:ext cx="3318967" cy="91438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44">
            <a:alphaModFix amt="23000"/>
            <a:extLst>
              <a:ext uri="{28A0092B-C50C-407E-A947-70E740481C1C}">
                <a14:useLocalDpi xmlns:a14="http://schemas.microsoft.com/office/drawing/2010/main" val="0"/>
              </a:ext>
            </a:extLst>
          </a:blip>
          <a:stretch>
            <a:fillRect/>
          </a:stretch>
        </p:blipFill>
        <p:spPr>
          <a:xfrm>
            <a:off x="6679883" y="4726203"/>
            <a:ext cx="6195723" cy="4609912"/>
          </a:xfrm>
          <a:prstGeom prst="rect">
            <a:avLst/>
          </a:prstGeom>
          <a:effectLst/>
        </p:spPr>
      </p:pic>
    </p:spTree>
    <p:extLst>
      <p:ext uri="{BB962C8B-B14F-4D97-AF65-F5344CB8AC3E}">
        <p14:creationId xmlns:p14="http://schemas.microsoft.com/office/powerpoint/2010/main" val="295888813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660" r:id="rId41"/>
  </p:sldLayoutIdLst>
  <p:txStyles>
    <p:titleStyle>
      <a:lvl1pPr algn="ctr" defTabSz="457200" rtl="0" eaLnBrk="1" latinLnBrk="0" hangingPunct="1">
        <a:spcBef>
          <a:spcPct val="0"/>
        </a:spcBef>
        <a:buNone/>
        <a:defRPr sz="4400" kern="1200">
          <a:solidFill>
            <a:schemeClr val="tx1"/>
          </a:solidFill>
          <a:latin typeface="Cambria"/>
          <a:ea typeface="+mj-ea"/>
          <a:cs typeface="Cambri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mbria"/>
          <a:ea typeface="+mn-ea"/>
          <a:cs typeface="Cambria"/>
        </a:defRPr>
      </a:lvl1pPr>
      <a:lvl2pPr marL="742950" indent="-285750" algn="l" defTabSz="457200" rtl="0" eaLnBrk="1" latinLnBrk="0" hangingPunct="1">
        <a:spcBef>
          <a:spcPct val="20000"/>
        </a:spcBef>
        <a:buFont typeface="Arial"/>
        <a:buChar char="–"/>
        <a:defRPr sz="2800" kern="1200">
          <a:solidFill>
            <a:schemeClr val="tx1"/>
          </a:solidFill>
          <a:latin typeface="Cambria"/>
          <a:ea typeface="+mn-ea"/>
          <a:cs typeface="Cambria"/>
        </a:defRPr>
      </a:lvl2pPr>
      <a:lvl3pPr marL="1143000" indent="-228600" algn="l" defTabSz="457200" rtl="0" eaLnBrk="1" latinLnBrk="0" hangingPunct="1">
        <a:spcBef>
          <a:spcPct val="20000"/>
        </a:spcBef>
        <a:buFont typeface="Arial"/>
        <a:buChar char="•"/>
        <a:defRPr sz="2400" kern="1200">
          <a:solidFill>
            <a:schemeClr val="tx1"/>
          </a:solidFill>
          <a:latin typeface="Cambria"/>
          <a:ea typeface="+mn-ea"/>
          <a:cs typeface="Cambria"/>
        </a:defRPr>
      </a:lvl3pPr>
      <a:lvl4pPr marL="1600200" indent="-228600" algn="l" defTabSz="457200" rtl="0" eaLnBrk="1" latinLnBrk="0" hangingPunct="1">
        <a:spcBef>
          <a:spcPct val="20000"/>
        </a:spcBef>
        <a:buFont typeface="Arial"/>
        <a:buChar char="–"/>
        <a:defRPr sz="2000" kern="1200">
          <a:solidFill>
            <a:schemeClr val="tx1"/>
          </a:solidFill>
          <a:latin typeface="Cambria"/>
          <a:ea typeface="+mn-ea"/>
          <a:cs typeface="Cambria"/>
        </a:defRPr>
      </a:lvl4pPr>
      <a:lvl5pPr marL="2057400" indent="-228600" algn="l" defTabSz="457200" rtl="0" eaLnBrk="1" latinLnBrk="0" hangingPunct="1">
        <a:spcBef>
          <a:spcPct val="20000"/>
        </a:spcBef>
        <a:buFont typeface="Arial"/>
        <a:buChar char="»"/>
        <a:defRPr sz="20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pubmed.ncbi.nlm.nih.gov/19281892" TargetMode="External"/><Relationship Id="rId5" Type="http://schemas.openxmlformats.org/officeDocument/2006/relationships/hyperlink" Target="https://pubmed.ncbi.nlm.nih.gov/19789024" TargetMode="External"/><Relationship Id="rId4" Type="http://schemas.openxmlformats.org/officeDocument/2006/relationships/hyperlink" Target="https://academic.oup.com/cid/article-lookup/doi/10.1093/cid/ciae346"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7.jpeg"/><Relationship Id="rId7" Type="http://schemas.openxmlformats.org/officeDocument/2006/relationships/hyperlink" Target="https://pubmed.ncbi.nlm.nih.gov/24635548"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pubmed.ncbi.nlm.nih.gov/35460850" TargetMode="External"/><Relationship Id="rId5" Type="http://schemas.openxmlformats.org/officeDocument/2006/relationships/hyperlink" Target="https://pubmed.ncbi.nlm.nih.gov/31664501" TargetMode="External"/><Relationship Id="rId10" Type="http://schemas.openxmlformats.org/officeDocument/2006/relationships/image" Target="../media/image10.jpeg"/><Relationship Id="rId4" Type="http://schemas.openxmlformats.org/officeDocument/2006/relationships/hyperlink" Target="https://pubmed.ncbi.nlm.nih.gov/36536308" TargetMode="External"/><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hyperlink" Target="https://www.liebertpub.com/doi/10.1089/sur.2016.261?url_ver=Z39.88-2003&amp;rfr_id=ori:rid:crossref.org&amp;rfr_dat=cr_pub%20%200pubmed"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hyperlink" Target="https://www.ncbi.nlm.nih.gov/pmc/articles/PMC10362628/" TargetMode="External"/><Relationship Id="rId4" Type="http://schemas.openxmlformats.org/officeDocument/2006/relationships/hyperlink" Target="https://pubmed.ncbi.nlm.nih.gov/40492849"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090FAAE-0971-4871-96C3-6F0BE626154A}"/>
              </a:ext>
            </a:extLst>
          </p:cNvPr>
          <p:cNvSpPr txBox="1"/>
          <p:nvPr/>
        </p:nvSpPr>
        <p:spPr>
          <a:xfrm>
            <a:off x="0" y="2450791"/>
            <a:ext cx="12192000" cy="461665"/>
          </a:xfrm>
          <a:prstGeom prst="rect">
            <a:avLst/>
          </a:prstGeom>
          <a:noFill/>
        </p:spPr>
        <p:txBody>
          <a:bodyPr wrap="square" rtlCol="0">
            <a:spAutoFit/>
          </a:bodyPr>
          <a:lstStyle/>
          <a:p>
            <a:pPr algn="ctr"/>
            <a:r>
              <a:rPr lang="it-IT" sz="2400" b="1" dirty="0"/>
              <a:t>GESTIONE DEL PAZIENTE SETTICO: ACUTE CARE E SOURCE CONTROL</a:t>
            </a:r>
            <a:endParaRPr lang="it-IT" sz="2400" dirty="0"/>
          </a:p>
        </p:txBody>
      </p:sp>
      <p:sp>
        <p:nvSpPr>
          <p:cNvPr id="3" name="CasellaDiTesto 2">
            <a:extLst>
              <a:ext uri="{FF2B5EF4-FFF2-40B4-BE49-F238E27FC236}">
                <a16:creationId xmlns:a16="http://schemas.microsoft.com/office/drawing/2014/main" id="{B34B1FBE-C2A9-4350-8ED1-714BB91F9A64}"/>
              </a:ext>
            </a:extLst>
          </p:cNvPr>
          <p:cNvSpPr txBox="1"/>
          <p:nvPr/>
        </p:nvSpPr>
        <p:spPr>
          <a:xfrm>
            <a:off x="0" y="4827165"/>
            <a:ext cx="12192000" cy="1877437"/>
          </a:xfrm>
          <a:prstGeom prst="rect">
            <a:avLst/>
          </a:prstGeom>
          <a:noFill/>
        </p:spPr>
        <p:txBody>
          <a:bodyPr wrap="square" rtlCol="0">
            <a:spAutoFit/>
          </a:bodyPr>
          <a:lstStyle/>
          <a:p>
            <a:pPr algn="ctr"/>
            <a:r>
              <a:rPr lang="it-IT" dirty="0"/>
              <a:t>Dr. Pietro </a:t>
            </a:r>
            <a:r>
              <a:rPr lang="it-IT" dirty="0" err="1"/>
              <a:t>Bisagni</a:t>
            </a:r>
            <a:endParaRPr lang="it-IT" dirty="0"/>
          </a:p>
          <a:p>
            <a:pPr algn="ctr"/>
            <a:endParaRPr lang="it-IT" dirty="0"/>
          </a:p>
          <a:p>
            <a:pPr algn="ctr"/>
            <a:r>
              <a:rPr lang="it-IT" sz="1600" dirty="0"/>
              <a:t>Direttore dell’U.O.C. Chirurgia Generale e d’Urgenza</a:t>
            </a:r>
          </a:p>
          <a:p>
            <a:pPr algn="ctr"/>
            <a:r>
              <a:rPr lang="it-IT" sz="1600" dirty="0"/>
              <a:t>Ospedale Maggiore di Lodi</a:t>
            </a:r>
          </a:p>
          <a:p>
            <a:pPr algn="ctr"/>
            <a:r>
              <a:rPr lang="it-IT" sz="1600" dirty="0"/>
              <a:t>ASST Lodi</a:t>
            </a:r>
          </a:p>
          <a:p>
            <a:pPr algn="ctr"/>
            <a:endParaRPr lang="it-IT" sz="1600" dirty="0"/>
          </a:p>
          <a:p>
            <a:pPr algn="ctr"/>
            <a:r>
              <a:rPr lang="it-IT" sz="1600" dirty="0"/>
              <a:t>17 Ottobre 2025</a:t>
            </a:r>
          </a:p>
        </p:txBody>
      </p:sp>
      <p:pic>
        <p:nvPicPr>
          <p:cNvPr id="15" name="Immagine 14" descr="Immagine che contiene logo&#10;&#10;Descrizione generata automaticamente">
            <a:extLst>
              <a:ext uri="{FF2B5EF4-FFF2-40B4-BE49-F238E27FC236}">
                <a16:creationId xmlns:a16="http://schemas.microsoft.com/office/drawing/2014/main" id="{66C41656-8CD7-F793-084E-5F0BCEFB099D}"/>
              </a:ext>
            </a:extLst>
          </p:cNvPr>
          <p:cNvPicPr>
            <a:picLocks noChangeAspect="1"/>
          </p:cNvPicPr>
          <p:nvPr/>
        </p:nvPicPr>
        <p:blipFill>
          <a:blip r:embed="rId3"/>
          <a:stretch>
            <a:fillRect/>
          </a:stretch>
        </p:blipFill>
        <p:spPr>
          <a:xfrm>
            <a:off x="4249143" y="38955"/>
            <a:ext cx="3242977" cy="1824175"/>
          </a:xfrm>
          <a:prstGeom prst="rect">
            <a:avLst/>
          </a:prstGeom>
        </p:spPr>
      </p:pic>
      <p:pic>
        <p:nvPicPr>
          <p:cNvPr id="16" name="Immagine 15">
            <a:extLst>
              <a:ext uri="{FF2B5EF4-FFF2-40B4-BE49-F238E27FC236}">
                <a16:creationId xmlns:a16="http://schemas.microsoft.com/office/drawing/2014/main" id="{91BB5490-CE77-F9D2-3AAA-3A3F72BC6458}"/>
              </a:ext>
            </a:extLst>
          </p:cNvPr>
          <p:cNvPicPr>
            <a:picLocks noChangeAspect="1"/>
          </p:cNvPicPr>
          <p:nvPr/>
        </p:nvPicPr>
        <p:blipFill rotWithShape="1">
          <a:blip r:embed="rId4">
            <a:extLst>
              <a:ext uri="{28A0092B-C50C-407E-A947-70E740481C1C}">
                <a14:useLocalDpi xmlns:a14="http://schemas.microsoft.com/office/drawing/2010/main" val="0"/>
              </a:ext>
            </a:extLst>
          </a:blip>
          <a:srcRect l="23924" t="-1918" r="26036" b="37980"/>
          <a:stretch/>
        </p:blipFill>
        <p:spPr>
          <a:xfrm>
            <a:off x="375354" y="169895"/>
            <a:ext cx="1924117" cy="1346121"/>
          </a:xfrm>
          <a:prstGeom prst="rect">
            <a:avLst/>
          </a:prstGeom>
        </p:spPr>
      </p:pic>
      <p:pic>
        <p:nvPicPr>
          <p:cNvPr id="18" name="Immagine 17">
            <a:extLst>
              <a:ext uri="{FF2B5EF4-FFF2-40B4-BE49-F238E27FC236}">
                <a16:creationId xmlns:a16="http://schemas.microsoft.com/office/drawing/2014/main" id="{99EEED04-5E87-23A0-5DF8-C634D2F0A93F}"/>
              </a:ext>
            </a:extLst>
          </p:cNvPr>
          <p:cNvPicPr>
            <a:picLocks noChangeAspect="1"/>
          </p:cNvPicPr>
          <p:nvPr/>
        </p:nvPicPr>
        <p:blipFill>
          <a:blip r:embed="rId5"/>
          <a:stretch>
            <a:fillRect/>
          </a:stretch>
        </p:blipFill>
        <p:spPr>
          <a:xfrm>
            <a:off x="9441793" y="169895"/>
            <a:ext cx="2374853" cy="1681925"/>
          </a:xfrm>
          <a:prstGeom prst="rect">
            <a:avLst/>
          </a:prstGeom>
        </p:spPr>
      </p:pic>
      <p:sp>
        <p:nvSpPr>
          <p:cNvPr id="4" name="CasellaDiTesto 3">
            <a:extLst>
              <a:ext uri="{FF2B5EF4-FFF2-40B4-BE49-F238E27FC236}">
                <a16:creationId xmlns:a16="http://schemas.microsoft.com/office/drawing/2014/main" id="{63676213-E2B3-2415-EFE1-D523DDAB1B7C}"/>
              </a:ext>
            </a:extLst>
          </p:cNvPr>
          <p:cNvSpPr txBox="1"/>
          <p:nvPr/>
        </p:nvSpPr>
        <p:spPr>
          <a:xfrm>
            <a:off x="0" y="2972550"/>
            <a:ext cx="12192000" cy="1569660"/>
          </a:xfrm>
          <a:prstGeom prst="rect">
            <a:avLst/>
          </a:prstGeom>
          <a:noFill/>
        </p:spPr>
        <p:txBody>
          <a:bodyPr wrap="square" rtlCol="0">
            <a:spAutoFit/>
          </a:bodyPr>
          <a:lstStyle/>
          <a:p>
            <a:pPr algn="ctr"/>
            <a:r>
              <a:rPr lang="it-IT" sz="4800" b="1" dirty="0"/>
              <a:t>OTTIMIZZAZIONE E TIMING CHIRURGICO</a:t>
            </a:r>
          </a:p>
          <a:p>
            <a:pPr algn="ctr"/>
            <a:r>
              <a:rPr lang="it-IT" sz="4800" b="1" dirty="0"/>
              <a:t>DEL PAZIENTE SETTICO</a:t>
            </a:r>
            <a:endParaRPr lang="it-IT" sz="4800" dirty="0"/>
          </a:p>
        </p:txBody>
      </p:sp>
    </p:spTree>
    <p:extLst>
      <p:ext uri="{BB962C8B-B14F-4D97-AF65-F5344CB8AC3E}">
        <p14:creationId xmlns:p14="http://schemas.microsoft.com/office/powerpoint/2010/main" val="2452570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08037DD-45D9-0D26-4A36-1275594791A9}"/>
            </a:ext>
          </a:extLst>
        </p:cNvPr>
        <p:cNvGrpSpPr/>
        <p:nvPr/>
      </p:nvGrpSpPr>
      <p:grpSpPr>
        <a:xfrm>
          <a:off x="0" y="0"/>
          <a:ext cx="0" cy="0"/>
          <a:chOff x="0" y="0"/>
          <a:chExt cx="0" cy="0"/>
        </a:xfrm>
      </p:grpSpPr>
      <p:sp>
        <p:nvSpPr>
          <p:cNvPr id="3" name="Trapezio 2">
            <a:extLst>
              <a:ext uri="{FF2B5EF4-FFF2-40B4-BE49-F238E27FC236}">
                <a16:creationId xmlns:a16="http://schemas.microsoft.com/office/drawing/2014/main" id="{8C68A561-A82D-622E-0E1E-5106358EEFA2}"/>
              </a:ext>
            </a:extLst>
          </p:cNvPr>
          <p:cNvSpPr/>
          <p:nvPr/>
        </p:nvSpPr>
        <p:spPr>
          <a:xfrm rot="5400000">
            <a:off x="5287110" y="-5293894"/>
            <a:ext cx="1617785" cy="12192000"/>
          </a:xfrm>
          <a:prstGeom prst="trapezoid">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 name="CasellaDiTesto 3">
            <a:extLst>
              <a:ext uri="{FF2B5EF4-FFF2-40B4-BE49-F238E27FC236}">
                <a16:creationId xmlns:a16="http://schemas.microsoft.com/office/drawing/2014/main" id="{921FFCDF-8A49-FF06-2485-142C060A5B9D}"/>
              </a:ext>
            </a:extLst>
          </p:cNvPr>
          <p:cNvSpPr txBox="1"/>
          <p:nvPr/>
        </p:nvSpPr>
        <p:spPr>
          <a:xfrm>
            <a:off x="0" y="571273"/>
            <a:ext cx="10667994" cy="461665"/>
          </a:xfrm>
          <a:prstGeom prst="rect">
            <a:avLst/>
          </a:prstGeom>
          <a:noFill/>
        </p:spPr>
        <p:txBody>
          <a:bodyPr wrap="square" rtlCol="0">
            <a:spAutoFit/>
          </a:bodyPr>
          <a:lstStyle/>
          <a:p>
            <a:r>
              <a:rPr lang="it-IT" sz="2400" b="1" dirty="0">
                <a:solidFill>
                  <a:schemeClr val="bg1"/>
                </a:solidFill>
              </a:rPr>
              <a:t>OTTIMIZZAZIONE PREOPERATORIA: COSA E QUANDO</a:t>
            </a:r>
          </a:p>
        </p:txBody>
      </p:sp>
      <p:sp>
        <p:nvSpPr>
          <p:cNvPr id="2" name="CasellaDiTesto 1">
            <a:extLst>
              <a:ext uri="{FF2B5EF4-FFF2-40B4-BE49-F238E27FC236}">
                <a16:creationId xmlns:a16="http://schemas.microsoft.com/office/drawing/2014/main" id="{89160E55-6E98-E278-F8BD-CAB6803A3F09}"/>
              </a:ext>
            </a:extLst>
          </p:cNvPr>
          <p:cNvSpPr txBox="1"/>
          <p:nvPr/>
        </p:nvSpPr>
        <p:spPr>
          <a:xfrm>
            <a:off x="282387" y="1686318"/>
            <a:ext cx="11282083" cy="2215991"/>
          </a:xfrm>
          <a:prstGeom prst="rect">
            <a:avLst/>
          </a:prstGeom>
          <a:noFill/>
        </p:spPr>
        <p:txBody>
          <a:bodyPr wrap="square" rtlCol="0">
            <a:spAutoFit/>
          </a:bodyPr>
          <a:lstStyle/>
          <a:p>
            <a:pPr algn="just"/>
            <a:r>
              <a:rPr lang="it-IT" sz="2000" dirty="0">
                <a:sym typeface="Wingdings" panose="05000000000000000000" pitchFamily="2" charset="2"/>
              </a:rPr>
              <a:t>La </a:t>
            </a:r>
            <a:r>
              <a:rPr lang="it-IT" sz="2000" b="1" dirty="0">
                <a:solidFill>
                  <a:srgbClr val="002060"/>
                </a:solidFill>
                <a:sym typeface="Wingdings" panose="05000000000000000000" pitchFamily="2" charset="2"/>
              </a:rPr>
              <a:t>stabilizzazione medica </a:t>
            </a:r>
            <a:r>
              <a:rPr lang="it-IT" sz="2000" dirty="0">
                <a:sym typeface="Wingdings" panose="05000000000000000000" pitchFamily="2" charset="2"/>
              </a:rPr>
              <a:t>è fondamentale nella gestione delle sepsi addominali e impatta positivamente sulla prognosi nel momento in cui non ritarda la chirurgia ma la supporta ottimizzando le condizioni del paziente</a:t>
            </a:r>
          </a:p>
          <a:p>
            <a:pPr algn="just"/>
            <a:r>
              <a:rPr lang="it-IT" i="1" dirty="0">
                <a:sym typeface="Wingdings" panose="05000000000000000000" pitchFamily="2" charset="2"/>
              </a:rPr>
              <a:t>	</a:t>
            </a:r>
          </a:p>
          <a:p>
            <a:pPr algn="just"/>
            <a:endParaRPr lang="it-IT" sz="2000" b="1" dirty="0"/>
          </a:p>
          <a:p>
            <a:pPr algn="just"/>
            <a:r>
              <a:rPr lang="it-IT" sz="2000" dirty="0">
                <a:sym typeface="Wingdings" panose="05000000000000000000" pitchFamily="2" charset="2"/>
              </a:rPr>
              <a:t>I ritardi forzati dovuti all’indisponibilità della sala operatoria sono un’esperienza comune e possono diventare una </a:t>
            </a:r>
            <a:r>
              <a:rPr lang="it-IT" sz="2000" b="1" dirty="0">
                <a:solidFill>
                  <a:srgbClr val="002060"/>
                </a:solidFill>
                <a:sym typeface="Wingdings" panose="05000000000000000000" pitchFamily="2" charset="2"/>
              </a:rPr>
              <a:t>finestra di opportunità </a:t>
            </a:r>
            <a:r>
              <a:rPr lang="it-IT" sz="2000" dirty="0">
                <a:sym typeface="Wingdings" panose="05000000000000000000" pitchFamily="2" charset="2"/>
              </a:rPr>
              <a:t>per mettere in atto strategie di ottimizzazione medica</a:t>
            </a:r>
          </a:p>
        </p:txBody>
      </p:sp>
      <p:sp>
        <p:nvSpPr>
          <p:cNvPr id="5" name="CasellaDiTesto 4">
            <a:extLst>
              <a:ext uri="{FF2B5EF4-FFF2-40B4-BE49-F238E27FC236}">
                <a16:creationId xmlns:a16="http://schemas.microsoft.com/office/drawing/2014/main" id="{EDCF1FDE-26E3-0966-4166-F5DB4905A93B}"/>
              </a:ext>
            </a:extLst>
          </p:cNvPr>
          <p:cNvSpPr txBox="1"/>
          <p:nvPr/>
        </p:nvSpPr>
        <p:spPr>
          <a:xfrm>
            <a:off x="282387" y="4460615"/>
            <a:ext cx="7266989" cy="2062103"/>
          </a:xfrm>
          <a:prstGeom prst="rect">
            <a:avLst/>
          </a:prstGeom>
          <a:noFill/>
        </p:spPr>
        <p:txBody>
          <a:bodyPr wrap="square" rtlCol="0">
            <a:spAutoFit/>
          </a:bodyPr>
          <a:lstStyle/>
          <a:p>
            <a:pPr algn="just"/>
            <a:r>
              <a:rPr lang="it-IT" sz="2000" b="1" dirty="0">
                <a:solidFill>
                  <a:srgbClr val="002060"/>
                </a:solidFill>
              </a:rPr>
              <a:t>Strategie di ottimizzazione</a:t>
            </a:r>
          </a:p>
          <a:p>
            <a:pPr marL="971550" lvl="1" indent="-514350" algn="just">
              <a:buFont typeface="Arial" panose="020B0604020202020204" pitchFamily="34" charset="0"/>
              <a:buChar char="•"/>
            </a:pPr>
            <a:r>
              <a:rPr lang="it-IT" dirty="0"/>
              <a:t>Monitoraggio multiparametrico e a</a:t>
            </a:r>
            <a:r>
              <a:rPr lang="it-IT" dirty="0">
                <a:sym typeface="Wingdings" panose="05000000000000000000" pitchFamily="2" charset="2"/>
              </a:rPr>
              <a:t>ccessi venosi di grosso calibro, catetere vescicale</a:t>
            </a:r>
          </a:p>
          <a:p>
            <a:pPr marL="971550" lvl="1" indent="-514350" algn="just">
              <a:buFont typeface="Arial" panose="020B0604020202020204" pitchFamily="34" charset="0"/>
              <a:buChar char="•"/>
            </a:pPr>
            <a:r>
              <a:rPr lang="it-IT" dirty="0">
                <a:sym typeface="Wingdings" panose="05000000000000000000" pitchFamily="2" charset="2"/>
              </a:rPr>
              <a:t>Espansione </a:t>
            </a:r>
            <a:r>
              <a:rPr lang="it-IT" dirty="0" err="1">
                <a:sym typeface="Wingdings" panose="05000000000000000000" pitchFamily="2" charset="2"/>
              </a:rPr>
              <a:t>volemica</a:t>
            </a:r>
            <a:r>
              <a:rPr lang="it-IT" dirty="0">
                <a:sym typeface="Wingdings" panose="05000000000000000000" pitchFamily="2" charset="2"/>
              </a:rPr>
              <a:t>, vasopressori</a:t>
            </a:r>
          </a:p>
          <a:p>
            <a:pPr marL="971550" lvl="1" indent="-514350" algn="just">
              <a:buFont typeface="Arial" panose="020B0604020202020204" pitchFamily="34" charset="0"/>
              <a:buChar char="•"/>
            </a:pPr>
            <a:r>
              <a:rPr lang="it-IT" dirty="0">
                <a:sym typeface="Wingdings" panose="05000000000000000000" pitchFamily="2" charset="2"/>
              </a:rPr>
              <a:t>Antibiotici empirici ad ampio spettro</a:t>
            </a:r>
          </a:p>
          <a:p>
            <a:pPr marL="971550" lvl="1" indent="-514350" algn="just">
              <a:buFont typeface="Arial" panose="020B0604020202020204" pitchFamily="34" charset="0"/>
              <a:buChar char="•"/>
            </a:pPr>
            <a:r>
              <a:rPr lang="it-IT" dirty="0">
                <a:sym typeface="Wingdings" panose="05000000000000000000" pitchFamily="2" charset="2"/>
              </a:rPr>
              <a:t>Correzione di alterazioni elettrolitiche e coagulopatie</a:t>
            </a:r>
          </a:p>
          <a:p>
            <a:pPr marL="971550" lvl="1" indent="-514350" algn="just">
              <a:buFont typeface="Arial" panose="020B0604020202020204" pitchFamily="34" charset="0"/>
              <a:buChar char="•"/>
            </a:pPr>
            <a:r>
              <a:rPr lang="it-IT" dirty="0">
                <a:sym typeface="Wingdings" panose="05000000000000000000" pitchFamily="2" charset="2"/>
              </a:rPr>
              <a:t>Intubazione precoce e ventilazione meccanica</a:t>
            </a:r>
            <a:endParaRPr lang="it-IT" i="1" dirty="0">
              <a:sym typeface="Wingdings" panose="05000000000000000000" pitchFamily="2" charset="2"/>
            </a:endParaRPr>
          </a:p>
        </p:txBody>
      </p:sp>
      <p:pic>
        <p:nvPicPr>
          <p:cNvPr id="2050" name="Picture 2">
            <a:extLst>
              <a:ext uri="{FF2B5EF4-FFF2-40B4-BE49-F238E27FC236}">
                <a16:creationId xmlns:a16="http://schemas.microsoft.com/office/drawing/2014/main" id="{C3B5BE78-4826-1F24-8F74-70D361BA28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852" y="3977628"/>
            <a:ext cx="4212761" cy="2955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825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DC2D95B-5BA8-A4AA-EA74-A90B843F6CCA}"/>
            </a:ext>
          </a:extLst>
        </p:cNvPr>
        <p:cNvGrpSpPr/>
        <p:nvPr/>
      </p:nvGrpSpPr>
      <p:grpSpPr>
        <a:xfrm>
          <a:off x="0" y="0"/>
          <a:ext cx="0" cy="0"/>
          <a:chOff x="0" y="0"/>
          <a:chExt cx="0" cy="0"/>
        </a:xfrm>
      </p:grpSpPr>
      <p:pic>
        <p:nvPicPr>
          <p:cNvPr id="3078" name="Picture 6" descr="Punto esclamativo disegno Immagini senza sfondo e Foto Stock ritagliate -  Alamy">
            <a:extLst>
              <a:ext uri="{FF2B5EF4-FFF2-40B4-BE49-F238E27FC236}">
                <a16:creationId xmlns:a16="http://schemas.microsoft.com/office/drawing/2014/main" id="{3422CC38-BA4B-F996-8370-EB38469218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01" y="1032938"/>
            <a:ext cx="11206165" cy="7775559"/>
          </a:xfrm>
          <a:prstGeom prst="rect">
            <a:avLst/>
          </a:prstGeom>
          <a:noFill/>
          <a:extLst>
            <a:ext uri="{909E8E84-426E-40DD-AFC4-6F175D3DCCD1}">
              <a14:hiddenFill xmlns:a14="http://schemas.microsoft.com/office/drawing/2010/main">
                <a:solidFill>
                  <a:srgbClr val="FFFFFF"/>
                </a:solidFill>
              </a14:hiddenFill>
            </a:ext>
          </a:extLst>
        </p:spPr>
      </p:pic>
      <p:sp>
        <p:nvSpPr>
          <p:cNvPr id="3" name="Trapezio 2">
            <a:extLst>
              <a:ext uri="{FF2B5EF4-FFF2-40B4-BE49-F238E27FC236}">
                <a16:creationId xmlns:a16="http://schemas.microsoft.com/office/drawing/2014/main" id="{B3B1316A-FDBF-F822-7EA6-2BCD8D573B7E}"/>
              </a:ext>
            </a:extLst>
          </p:cNvPr>
          <p:cNvSpPr/>
          <p:nvPr/>
        </p:nvSpPr>
        <p:spPr>
          <a:xfrm rot="5400000">
            <a:off x="5287110" y="-5293894"/>
            <a:ext cx="1617785" cy="12192000"/>
          </a:xfrm>
          <a:prstGeom prst="trapezoid">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 name="CasellaDiTesto 3">
            <a:extLst>
              <a:ext uri="{FF2B5EF4-FFF2-40B4-BE49-F238E27FC236}">
                <a16:creationId xmlns:a16="http://schemas.microsoft.com/office/drawing/2014/main" id="{462094B5-50AD-EE2A-50D5-38C7775B2530}"/>
              </a:ext>
            </a:extLst>
          </p:cNvPr>
          <p:cNvSpPr txBox="1"/>
          <p:nvPr/>
        </p:nvSpPr>
        <p:spPr>
          <a:xfrm>
            <a:off x="0" y="571273"/>
            <a:ext cx="10667994" cy="461665"/>
          </a:xfrm>
          <a:prstGeom prst="rect">
            <a:avLst/>
          </a:prstGeom>
          <a:noFill/>
        </p:spPr>
        <p:txBody>
          <a:bodyPr wrap="square" rtlCol="0">
            <a:spAutoFit/>
          </a:bodyPr>
          <a:lstStyle/>
          <a:p>
            <a:r>
              <a:rPr lang="it-IT" sz="2400" b="1" dirty="0">
                <a:solidFill>
                  <a:schemeClr val="bg1"/>
                </a:solidFill>
              </a:rPr>
              <a:t>TAKE HOME MESSAGE</a:t>
            </a:r>
          </a:p>
        </p:txBody>
      </p:sp>
      <p:sp>
        <p:nvSpPr>
          <p:cNvPr id="2" name="CasellaDiTesto 1">
            <a:extLst>
              <a:ext uri="{FF2B5EF4-FFF2-40B4-BE49-F238E27FC236}">
                <a16:creationId xmlns:a16="http://schemas.microsoft.com/office/drawing/2014/main" id="{6BDCA9A4-6EFD-680D-1BE7-45BFAF497D44}"/>
              </a:ext>
            </a:extLst>
          </p:cNvPr>
          <p:cNvSpPr txBox="1"/>
          <p:nvPr/>
        </p:nvSpPr>
        <p:spPr>
          <a:xfrm>
            <a:off x="641534" y="1993921"/>
            <a:ext cx="8251644" cy="4093428"/>
          </a:xfrm>
          <a:prstGeom prst="rect">
            <a:avLst/>
          </a:prstGeom>
          <a:noFill/>
        </p:spPr>
        <p:txBody>
          <a:bodyPr wrap="square" rtlCol="0">
            <a:spAutoFit/>
          </a:bodyPr>
          <a:lstStyle/>
          <a:p>
            <a:pPr algn="just"/>
            <a:r>
              <a:rPr lang="it-IT" sz="2000" dirty="0">
                <a:sym typeface="Wingdings" panose="05000000000000000000" pitchFamily="2" charset="2"/>
              </a:rPr>
              <a:t>La gestione della sepsi addominale con focolaio chirurgicamente emendabile richiede un </a:t>
            </a:r>
            <a:r>
              <a:rPr lang="it-IT" sz="2000" b="1" dirty="0">
                <a:solidFill>
                  <a:schemeClr val="tx2">
                    <a:lumMod val="50000"/>
                  </a:schemeClr>
                </a:solidFill>
                <a:sym typeface="Wingdings" panose="05000000000000000000" pitchFamily="2" charset="2"/>
              </a:rPr>
              <a:t>approccio multidisciplinare con leadership chirurgica</a:t>
            </a:r>
          </a:p>
          <a:p>
            <a:pPr algn="just"/>
            <a:endParaRPr lang="it-IT" sz="2000" dirty="0">
              <a:sym typeface="Wingdings" panose="05000000000000000000" pitchFamily="2" charset="2"/>
            </a:endParaRPr>
          </a:p>
          <a:p>
            <a:pPr algn="just"/>
            <a:endParaRPr lang="it-IT" sz="2000" dirty="0">
              <a:sym typeface="Wingdings" panose="05000000000000000000" pitchFamily="2" charset="2"/>
            </a:endParaRPr>
          </a:p>
          <a:p>
            <a:pPr algn="just"/>
            <a:r>
              <a:rPr lang="it-IT" sz="2000" dirty="0">
                <a:sym typeface="Wingdings" panose="05000000000000000000" pitchFamily="2" charset="2"/>
              </a:rPr>
              <a:t>Il processo diagnostico e terapeutico deve essere </a:t>
            </a:r>
            <a:r>
              <a:rPr lang="it-IT" sz="2000" b="1" dirty="0">
                <a:solidFill>
                  <a:schemeClr val="tx2">
                    <a:lumMod val="50000"/>
                  </a:schemeClr>
                </a:solidFill>
                <a:sym typeface="Wingdings" panose="05000000000000000000" pitchFamily="2" charset="2"/>
              </a:rPr>
              <a:t>rapido ed efficiente</a:t>
            </a:r>
          </a:p>
          <a:p>
            <a:pPr algn="just"/>
            <a:endParaRPr lang="it-IT" sz="2000" dirty="0">
              <a:sym typeface="Wingdings" panose="05000000000000000000" pitchFamily="2" charset="2"/>
            </a:endParaRPr>
          </a:p>
          <a:p>
            <a:pPr algn="just"/>
            <a:endParaRPr lang="it-IT" sz="2000" dirty="0">
              <a:sym typeface="Wingdings" panose="05000000000000000000" pitchFamily="2" charset="2"/>
            </a:endParaRPr>
          </a:p>
          <a:p>
            <a:pPr algn="just"/>
            <a:r>
              <a:rPr lang="it-IT" sz="2000" dirty="0">
                <a:sym typeface="Wingdings" panose="05000000000000000000" pitchFamily="2" charset="2"/>
              </a:rPr>
              <a:t>Un </a:t>
            </a:r>
            <a:r>
              <a:rPr lang="it-IT" sz="2000" b="1" dirty="0">
                <a:solidFill>
                  <a:schemeClr val="tx2">
                    <a:lumMod val="50000"/>
                  </a:schemeClr>
                </a:solidFill>
                <a:sym typeface="Wingdings" panose="05000000000000000000" pitchFamily="2" charset="2"/>
              </a:rPr>
              <a:t>«source control» precoce </a:t>
            </a:r>
            <a:r>
              <a:rPr lang="it-IT" sz="2000" dirty="0">
                <a:sym typeface="Wingdings" panose="05000000000000000000" pitchFamily="2" charset="2"/>
              </a:rPr>
              <a:t>-idealmente entro 6 ore nel paziente in shock settico- costituisce il principale fattore prognostico</a:t>
            </a:r>
          </a:p>
          <a:p>
            <a:pPr algn="just"/>
            <a:endParaRPr lang="it-IT" sz="2000" dirty="0">
              <a:sym typeface="Wingdings" panose="05000000000000000000" pitchFamily="2" charset="2"/>
            </a:endParaRPr>
          </a:p>
          <a:p>
            <a:pPr algn="just"/>
            <a:endParaRPr lang="it-IT" sz="2000" dirty="0">
              <a:sym typeface="Wingdings" panose="05000000000000000000" pitchFamily="2" charset="2"/>
            </a:endParaRPr>
          </a:p>
          <a:p>
            <a:pPr algn="just"/>
            <a:r>
              <a:rPr lang="it-IT" sz="2000" dirty="0">
                <a:sym typeface="Wingdings" panose="05000000000000000000" pitchFamily="2" charset="2"/>
              </a:rPr>
              <a:t>L’</a:t>
            </a:r>
            <a:r>
              <a:rPr lang="it-IT" sz="2000" b="1" dirty="0">
                <a:solidFill>
                  <a:schemeClr val="tx2">
                    <a:lumMod val="50000"/>
                  </a:schemeClr>
                </a:solidFill>
                <a:sym typeface="Wingdings" panose="05000000000000000000" pitchFamily="2" charset="2"/>
              </a:rPr>
              <a:t>ottimizzazione preoperatoria </a:t>
            </a:r>
            <a:r>
              <a:rPr lang="it-IT" sz="2000" dirty="0">
                <a:sym typeface="Wingdings" panose="05000000000000000000" pitchFamily="2" charset="2"/>
              </a:rPr>
              <a:t>è uno strumento fondamentale e costituisce un vantaggio prognostico nel momento in cui non ritarda la chirurgia</a:t>
            </a:r>
          </a:p>
        </p:txBody>
      </p:sp>
    </p:spTree>
    <p:extLst>
      <p:ext uri="{BB962C8B-B14F-4D97-AF65-F5344CB8AC3E}">
        <p14:creationId xmlns:p14="http://schemas.microsoft.com/office/powerpoint/2010/main" val="2674719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D8D027C-97D8-AB73-5584-300A0DB9CB86}"/>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C55DB872-CA5E-5D13-68D0-29C47A6C60D4}"/>
              </a:ext>
            </a:extLst>
          </p:cNvPr>
          <p:cNvSpPr txBox="1"/>
          <p:nvPr/>
        </p:nvSpPr>
        <p:spPr>
          <a:xfrm>
            <a:off x="0" y="2450791"/>
            <a:ext cx="12192000" cy="461665"/>
          </a:xfrm>
          <a:prstGeom prst="rect">
            <a:avLst/>
          </a:prstGeom>
          <a:noFill/>
        </p:spPr>
        <p:txBody>
          <a:bodyPr wrap="square" rtlCol="0">
            <a:spAutoFit/>
          </a:bodyPr>
          <a:lstStyle/>
          <a:p>
            <a:pPr algn="ctr"/>
            <a:r>
              <a:rPr lang="it-IT" sz="2400" b="1" dirty="0"/>
              <a:t>GESTIONE DEL PAZIENTE SETTICO: ACUTE CARE E SOURCE CONTROL</a:t>
            </a:r>
            <a:endParaRPr lang="it-IT" sz="2400" dirty="0"/>
          </a:p>
        </p:txBody>
      </p:sp>
      <p:pic>
        <p:nvPicPr>
          <p:cNvPr id="15" name="Immagine 14" descr="Immagine che contiene logo&#10;&#10;Descrizione generata automaticamente">
            <a:extLst>
              <a:ext uri="{FF2B5EF4-FFF2-40B4-BE49-F238E27FC236}">
                <a16:creationId xmlns:a16="http://schemas.microsoft.com/office/drawing/2014/main" id="{95F39458-72A6-5517-BCA2-0095FCBE0BF2}"/>
              </a:ext>
            </a:extLst>
          </p:cNvPr>
          <p:cNvPicPr>
            <a:picLocks noChangeAspect="1"/>
          </p:cNvPicPr>
          <p:nvPr/>
        </p:nvPicPr>
        <p:blipFill>
          <a:blip r:embed="rId3"/>
          <a:stretch>
            <a:fillRect/>
          </a:stretch>
        </p:blipFill>
        <p:spPr>
          <a:xfrm>
            <a:off x="4249143" y="38955"/>
            <a:ext cx="3242977" cy="1824175"/>
          </a:xfrm>
          <a:prstGeom prst="rect">
            <a:avLst/>
          </a:prstGeom>
        </p:spPr>
      </p:pic>
      <p:pic>
        <p:nvPicPr>
          <p:cNvPr id="16" name="Immagine 15">
            <a:extLst>
              <a:ext uri="{FF2B5EF4-FFF2-40B4-BE49-F238E27FC236}">
                <a16:creationId xmlns:a16="http://schemas.microsoft.com/office/drawing/2014/main" id="{1507E800-CA45-EB76-790D-276EEDACDE9C}"/>
              </a:ext>
            </a:extLst>
          </p:cNvPr>
          <p:cNvPicPr>
            <a:picLocks noChangeAspect="1"/>
          </p:cNvPicPr>
          <p:nvPr/>
        </p:nvPicPr>
        <p:blipFill rotWithShape="1">
          <a:blip r:embed="rId4">
            <a:extLst>
              <a:ext uri="{28A0092B-C50C-407E-A947-70E740481C1C}">
                <a14:useLocalDpi xmlns:a14="http://schemas.microsoft.com/office/drawing/2010/main" val="0"/>
              </a:ext>
            </a:extLst>
          </a:blip>
          <a:srcRect l="23924" t="-1918" r="26036" b="37980"/>
          <a:stretch/>
        </p:blipFill>
        <p:spPr>
          <a:xfrm>
            <a:off x="375354" y="169895"/>
            <a:ext cx="1924117" cy="1346121"/>
          </a:xfrm>
          <a:prstGeom prst="rect">
            <a:avLst/>
          </a:prstGeom>
        </p:spPr>
      </p:pic>
      <p:pic>
        <p:nvPicPr>
          <p:cNvPr id="18" name="Immagine 17">
            <a:extLst>
              <a:ext uri="{FF2B5EF4-FFF2-40B4-BE49-F238E27FC236}">
                <a16:creationId xmlns:a16="http://schemas.microsoft.com/office/drawing/2014/main" id="{FC58581E-24A2-F0CE-CD49-0FF84ED8F5C5}"/>
              </a:ext>
            </a:extLst>
          </p:cNvPr>
          <p:cNvPicPr>
            <a:picLocks noChangeAspect="1"/>
          </p:cNvPicPr>
          <p:nvPr/>
        </p:nvPicPr>
        <p:blipFill>
          <a:blip r:embed="rId5"/>
          <a:stretch>
            <a:fillRect/>
          </a:stretch>
        </p:blipFill>
        <p:spPr>
          <a:xfrm>
            <a:off x="9441793" y="169895"/>
            <a:ext cx="2374853" cy="1681925"/>
          </a:xfrm>
          <a:prstGeom prst="rect">
            <a:avLst/>
          </a:prstGeom>
        </p:spPr>
      </p:pic>
      <p:sp>
        <p:nvSpPr>
          <p:cNvPr id="4" name="CasellaDiTesto 3">
            <a:extLst>
              <a:ext uri="{FF2B5EF4-FFF2-40B4-BE49-F238E27FC236}">
                <a16:creationId xmlns:a16="http://schemas.microsoft.com/office/drawing/2014/main" id="{866603C7-8077-FDA0-7FE9-266EA4CCCAF4}"/>
              </a:ext>
            </a:extLst>
          </p:cNvPr>
          <p:cNvSpPr txBox="1"/>
          <p:nvPr/>
        </p:nvSpPr>
        <p:spPr>
          <a:xfrm>
            <a:off x="0" y="2972550"/>
            <a:ext cx="12192000" cy="1569660"/>
          </a:xfrm>
          <a:prstGeom prst="rect">
            <a:avLst/>
          </a:prstGeom>
          <a:noFill/>
        </p:spPr>
        <p:txBody>
          <a:bodyPr wrap="square" rtlCol="0">
            <a:spAutoFit/>
          </a:bodyPr>
          <a:lstStyle/>
          <a:p>
            <a:pPr algn="ctr"/>
            <a:r>
              <a:rPr lang="it-IT" sz="4800" b="1" dirty="0"/>
              <a:t>OTTIMIZZAZIONE E TIMING CHIRURGICO</a:t>
            </a:r>
          </a:p>
          <a:p>
            <a:pPr algn="ctr"/>
            <a:r>
              <a:rPr lang="it-IT" sz="4800" b="1" dirty="0"/>
              <a:t>DEL PAZIENTE SETTICO</a:t>
            </a:r>
            <a:endParaRPr lang="it-IT" sz="4800" dirty="0"/>
          </a:p>
        </p:txBody>
      </p:sp>
      <p:grpSp>
        <p:nvGrpSpPr>
          <p:cNvPr id="5" name="Gruppo 4">
            <a:extLst>
              <a:ext uri="{FF2B5EF4-FFF2-40B4-BE49-F238E27FC236}">
                <a16:creationId xmlns:a16="http://schemas.microsoft.com/office/drawing/2014/main" id="{8D768655-2904-EC8A-5433-6426A3BE32D7}"/>
              </a:ext>
            </a:extLst>
          </p:cNvPr>
          <p:cNvGrpSpPr/>
          <p:nvPr/>
        </p:nvGrpSpPr>
        <p:grpSpPr>
          <a:xfrm>
            <a:off x="4492388" y="5004660"/>
            <a:ext cx="3207223" cy="539853"/>
            <a:chOff x="4367284" y="3374408"/>
            <a:chExt cx="3207223" cy="539853"/>
          </a:xfrm>
        </p:grpSpPr>
        <p:sp>
          <p:nvSpPr>
            <p:cNvPr id="6" name="CasellaDiTesto 5">
              <a:extLst>
                <a:ext uri="{FF2B5EF4-FFF2-40B4-BE49-F238E27FC236}">
                  <a16:creationId xmlns:a16="http://schemas.microsoft.com/office/drawing/2014/main" id="{8AAF84DD-DC4E-77B9-C64D-A92DE0CFD461}"/>
                </a:ext>
              </a:extLst>
            </p:cNvPr>
            <p:cNvSpPr txBox="1"/>
            <p:nvPr/>
          </p:nvSpPr>
          <p:spPr>
            <a:xfrm>
              <a:off x="4367284" y="3429000"/>
              <a:ext cx="3207223" cy="369332"/>
            </a:xfrm>
            <a:prstGeom prst="rect">
              <a:avLst/>
            </a:prstGeom>
            <a:noFill/>
          </p:spPr>
          <p:txBody>
            <a:bodyPr wrap="square" rtlCol="0">
              <a:spAutoFit/>
            </a:bodyPr>
            <a:lstStyle/>
            <a:p>
              <a:pPr algn="ctr"/>
              <a:r>
                <a:rPr lang="it-IT" b="1" i="1" dirty="0">
                  <a:solidFill>
                    <a:srgbClr val="002060"/>
                  </a:solidFill>
                </a:rPr>
                <a:t>Grazie per l’attenzione!</a:t>
              </a:r>
            </a:p>
          </p:txBody>
        </p:sp>
        <p:sp>
          <p:nvSpPr>
            <p:cNvPr id="7" name="Rettangolo 6">
              <a:extLst>
                <a:ext uri="{FF2B5EF4-FFF2-40B4-BE49-F238E27FC236}">
                  <a16:creationId xmlns:a16="http://schemas.microsoft.com/office/drawing/2014/main" id="{D6C8DB20-0CAA-9CE4-2C50-30433826C550}"/>
                </a:ext>
              </a:extLst>
            </p:cNvPr>
            <p:cNvSpPr/>
            <p:nvPr/>
          </p:nvSpPr>
          <p:spPr>
            <a:xfrm>
              <a:off x="4789719" y="3374408"/>
              <a:ext cx="2389003" cy="539853"/>
            </a:xfrm>
            <a:prstGeom prst="rect">
              <a:avLst/>
            </a:prstGeom>
            <a:noFill/>
            <a:ln w="19050">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2382472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simbolo di equilibrio del peso. bilancia o identità di legge uno stile di  disegno a tratteggio 3363066 Arte vettoriale a Vecteezy">
            <a:extLst>
              <a:ext uri="{FF2B5EF4-FFF2-40B4-BE49-F238E27FC236}">
                <a16:creationId xmlns:a16="http://schemas.microsoft.com/office/drawing/2014/main" id="{E0122AF4-F609-F0FB-B531-9D35286D12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5901" y="537629"/>
            <a:ext cx="6747411" cy="6747411"/>
          </a:xfrm>
          <a:prstGeom prst="rect">
            <a:avLst/>
          </a:prstGeom>
          <a:noFill/>
          <a:extLst>
            <a:ext uri="{909E8E84-426E-40DD-AFC4-6F175D3DCCD1}">
              <a14:hiddenFill xmlns:a14="http://schemas.microsoft.com/office/drawing/2010/main">
                <a:solidFill>
                  <a:srgbClr val="FFFFFF"/>
                </a:solidFill>
              </a14:hiddenFill>
            </a:ext>
          </a:extLst>
        </p:spPr>
      </p:pic>
      <p:sp>
        <p:nvSpPr>
          <p:cNvPr id="3" name="Trapezio 2">
            <a:extLst>
              <a:ext uri="{FF2B5EF4-FFF2-40B4-BE49-F238E27FC236}">
                <a16:creationId xmlns:a16="http://schemas.microsoft.com/office/drawing/2014/main" id="{5413855F-EE40-428A-874B-E8925D5C95F2}"/>
              </a:ext>
            </a:extLst>
          </p:cNvPr>
          <p:cNvSpPr/>
          <p:nvPr/>
        </p:nvSpPr>
        <p:spPr>
          <a:xfrm rot="5400000">
            <a:off x="5287110" y="-5293894"/>
            <a:ext cx="1617785" cy="12192000"/>
          </a:xfrm>
          <a:prstGeom prst="trapezoid">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 name="CasellaDiTesto 3">
            <a:extLst>
              <a:ext uri="{FF2B5EF4-FFF2-40B4-BE49-F238E27FC236}">
                <a16:creationId xmlns:a16="http://schemas.microsoft.com/office/drawing/2014/main" id="{44EEF86B-356A-4599-9F66-E46042833584}"/>
              </a:ext>
            </a:extLst>
          </p:cNvPr>
          <p:cNvSpPr txBox="1"/>
          <p:nvPr/>
        </p:nvSpPr>
        <p:spPr>
          <a:xfrm>
            <a:off x="0" y="571273"/>
            <a:ext cx="10667994" cy="461665"/>
          </a:xfrm>
          <a:prstGeom prst="rect">
            <a:avLst/>
          </a:prstGeom>
          <a:noFill/>
        </p:spPr>
        <p:txBody>
          <a:bodyPr wrap="square" rtlCol="0">
            <a:spAutoFit/>
          </a:bodyPr>
          <a:lstStyle/>
          <a:p>
            <a:r>
              <a:rPr lang="it-IT" sz="2400" b="1" dirty="0">
                <a:solidFill>
                  <a:schemeClr val="bg1"/>
                </a:solidFill>
              </a:rPr>
              <a:t>INTRODUZIONE</a:t>
            </a:r>
          </a:p>
        </p:txBody>
      </p:sp>
      <p:sp>
        <p:nvSpPr>
          <p:cNvPr id="8" name="CasellaDiTesto 7">
            <a:extLst>
              <a:ext uri="{FF2B5EF4-FFF2-40B4-BE49-F238E27FC236}">
                <a16:creationId xmlns:a16="http://schemas.microsoft.com/office/drawing/2014/main" id="{B005D186-9499-409D-9018-D3FA874ED63C}"/>
              </a:ext>
            </a:extLst>
          </p:cNvPr>
          <p:cNvSpPr txBox="1"/>
          <p:nvPr/>
        </p:nvSpPr>
        <p:spPr>
          <a:xfrm>
            <a:off x="432878" y="1795694"/>
            <a:ext cx="6504635" cy="4370427"/>
          </a:xfrm>
          <a:prstGeom prst="rect">
            <a:avLst/>
          </a:prstGeom>
          <a:noFill/>
        </p:spPr>
        <p:txBody>
          <a:bodyPr wrap="square" rtlCol="0">
            <a:spAutoFit/>
          </a:bodyPr>
          <a:lstStyle/>
          <a:p>
            <a:pPr algn="just"/>
            <a:r>
              <a:rPr lang="it-IT" sz="2000" b="1" dirty="0">
                <a:solidFill>
                  <a:srgbClr val="002060"/>
                </a:solidFill>
              </a:rPr>
              <a:t>Infezioni intra-addominali (</a:t>
            </a:r>
            <a:r>
              <a:rPr lang="it-IT" sz="2000" b="1" dirty="0" err="1">
                <a:solidFill>
                  <a:srgbClr val="002060"/>
                </a:solidFill>
              </a:rPr>
              <a:t>IAIs</a:t>
            </a:r>
            <a:r>
              <a:rPr lang="it-IT" sz="2000" b="1" dirty="0">
                <a:solidFill>
                  <a:srgbClr val="002060"/>
                </a:solidFill>
              </a:rPr>
              <a:t>)</a:t>
            </a:r>
          </a:p>
          <a:p>
            <a:pPr algn="just"/>
            <a:r>
              <a:rPr lang="it-IT" sz="2000" dirty="0">
                <a:sym typeface="Wingdings" panose="05000000000000000000" pitchFamily="2" charset="2"/>
              </a:rPr>
              <a:t>Ogni infezione dei visceri della cavità addominale e/o del peritoneo sostenuta da agenti patogeni capaci di determinare un danno</a:t>
            </a:r>
          </a:p>
          <a:p>
            <a:pPr algn="just"/>
            <a:r>
              <a:rPr lang="it-IT" i="1" dirty="0">
                <a:sym typeface="Wingdings" panose="05000000000000000000" pitchFamily="2" charset="2"/>
              </a:rPr>
              <a:t>	 Appendicite, colecistite, diverticolite, perforazione G-I</a:t>
            </a:r>
          </a:p>
          <a:p>
            <a:pPr algn="just"/>
            <a:endParaRPr lang="it-IT" sz="2000" b="1" dirty="0"/>
          </a:p>
          <a:p>
            <a:pPr marL="285750" indent="-285750" algn="just">
              <a:buFont typeface="Arial" panose="020B0604020202020204" pitchFamily="34" charset="0"/>
              <a:buChar char="•"/>
            </a:pPr>
            <a:r>
              <a:rPr lang="it-IT" sz="2000" dirty="0"/>
              <a:t>Frequente motivo di accesso in Pronto Soccorso</a:t>
            </a:r>
          </a:p>
          <a:p>
            <a:pPr algn="just"/>
            <a:r>
              <a:rPr lang="it-IT" sz="2000" dirty="0">
                <a:sym typeface="Wingdings" panose="05000000000000000000" pitchFamily="2" charset="2"/>
              </a:rPr>
              <a:t>	</a:t>
            </a:r>
            <a:r>
              <a:rPr lang="it-IT" i="1" dirty="0">
                <a:sym typeface="Wingdings" panose="05000000000000000000" pitchFamily="2" charset="2"/>
              </a:rPr>
              <a:t> Fino al 35% degli accessi in PS per dolore addominale</a:t>
            </a:r>
            <a:endParaRPr lang="it-IT" sz="2000" i="1" dirty="0">
              <a:sym typeface="Wingdings" panose="05000000000000000000" pitchFamily="2" charset="2"/>
            </a:endParaRPr>
          </a:p>
          <a:p>
            <a:pPr algn="just"/>
            <a:endParaRPr lang="it-IT" sz="2000" dirty="0"/>
          </a:p>
          <a:p>
            <a:pPr marL="285750" indent="-285750" algn="just">
              <a:buFont typeface="Arial" panose="020B0604020202020204" pitchFamily="34" charset="0"/>
              <a:buChar char="•"/>
            </a:pPr>
            <a:r>
              <a:rPr lang="it-IT" sz="2000" dirty="0"/>
              <a:t>Patologie severe e potenzialmente letali </a:t>
            </a:r>
          </a:p>
          <a:p>
            <a:pPr algn="just"/>
            <a:r>
              <a:rPr lang="it-IT" sz="2000" dirty="0">
                <a:sym typeface="Wingdings" panose="05000000000000000000" pitchFamily="2" charset="2"/>
              </a:rPr>
              <a:t>	</a:t>
            </a:r>
            <a:r>
              <a:rPr lang="it-IT" i="1" dirty="0">
                <a:sym typeface="Wingdings" panose="05000000000000000000" pitchFamily="2" charset="2"/>
              </a:rPr>
              <a:t> Elevata morbi-mortalità</a:t>
            </a:r>
          </a:p>
          <a:p>
            <a:pPr algn="just"/>
            <a:endParaRPr lang="it-IT" sz="2000" i="1" dirty="0">
              <a:sym typeface="Wingdings" panose="05000000000000000000" pitchFamily="2" charset="2"/>
            </a:endParaRPr>
          </a:p>
          <a:p>
            <a:pPr marL="285750" indent="-285750" algn="just">
              <a:buFont typeface="Arial" panose="020B0604020202020204" pitchFamily="34" charset="0"/>
              <a:buChar char="•"/>
            </a:pPr>
            <a:r>
              <a:rPr lang="it-IT" sz="2000" dirty="0"/>
              <a:t>Principale causa di </a:t>
            </a:r>
            <a:r>
              <a:rPr lang="it-IT" sz="2000" b="1" dirty="0">
                <a:solidFill>
                  <a:srgbClr val="002060"/>
                </a:solidFill>
              </a:rPr>
              <a:t>sepsi di interesse chirurgico</a:t>
            </a:r>
          </a:p>
          <a:p>
            <a:pPr algn="just"/>
            <a:r>
              <a:rPr lang="it-IT" sz="2000" dirty="0">
                <a:sym typeface="Wingdings" panose="05000000000000000000" pitchFamily="2" charset="2"/>
              </a:rPr>
              <a:t>	</a:t>
            </a:r>
            <a:r>
              <a:rPr lang="it-IT" i="1" dirty="0">
                <a:sym typeface="Wingdings" panose="05000000000000000000" pitchFamily="2" charset="2"/>
              </a:rPr>
              <a:t> Sfida per il chirurgo d’urgenza</a:t>
            </a:r>
            <a:endParaRPr lang="it-IT" sz="2000" i="1" dirty="0"/>
          </a:p>
        </p:txBody>
      </p:sp>
      <p:sp>
        <p:nvSpPr>
          <p:cNvPr id="2" name="CasellaDiTesto 1">
            <a:extLst>
              <a:ext uri="{FF2B5EF4-FFF2-40B4-BE49-F238E27FC236}">
                <a16:creationId xmlns:a16="http://schemas.microsoft.com/office/drawing/2014/main" id="{428FB0AC-927F-6CEF-FDAB-C4B286B9F014}"/>
              </a:ext>
            </a:extLst>
          </p:cNvPr>
          <p:cNvSpPr txBox="1"/>
          <p:nvPr/>
        </p:nvSpPr>
        <p:spPr>
          <a:xfrm>
            <a:off x="7180289" y="3998092"/>
            <a:ext cx="1858617" cy="646331"/>
          </a:xfrm>
          <a:prstGeom prst="rect">
            <a:avLst/>
          </a:prstGeom>
          <a:solidFill>
            <a:schemeClr val="bg1"/>
          </a:solidFill>
          <a:ln w="28575">
            <a:solidFill>
              <a:schemeClr val="tx1"/>
            </a:solidFill>
          </a:ln>
        </p:spPr>
        <p:txBody>
          <a:bodyPr wrap="square" rtlCol="0">
            <a:spAutoFit/>
          </a:bodyPr>
          <a:lstStyle/>
          <a:p>
            <a:pPr algn="ctr"/>
            <a:r>
              <a:rPr lang="it-IT" b="1" dirty="0"/>
              <a:t>OTTIMIZZAZIONE</a:t>
            </a:r>
          </a:p>
          <a:p>
            <a:pPr algn="ctr"/>
            <a:r>
              <a:rPr lang="it-IT" b="1" dirty="0"/>
              <a:t>DEL PAZIENTE</a:t>
            </a:r>
          </a:p>
        </p:txBody>
      </p:sp>
      <p:sp>
        <p:nvSpPr>
          <p:cNvPr id="5" name="CasellaDiTesto 4">
            <a:extLst>
              <a:ext uri="{FF2B5EF4-FFF2-40B4-BE49-F238E27FC236}">
                <a16:creationId xmlns:a16="http://schemas.microsoft.com/office/drawing/2014/main" id="{D23E3DD5-CA7F-1238-C10D-9382156A71C2}"/>
              </a:ext>
            </a:extLst>
          </p:cNvPr>
          <p:cNvSpPr txBox="1"/>
          <p:nvPr/>
        </p:nvSpPr>
        <p:spPr>
          <a:xfrm>
            <a:off x="10086800" y="3998091"/>
            <a:ext cx="1858617" cy="646331"/>
          </a:xfrm>
          <a:prstGeom prst="rect">
            <a:avLst/>
          </a:prstGeom>
          <a:solidFill>
            <a:schemeClr val="bg1"/>
          </a:solidFill>
          <a:ln w="28575">
            <a:solidFill>
              <a:schemeClr val="tx1"/>
            </a:solidFill>
          </a:ln>
        </p:spPr>
        <p:txBody>
          <a:bodyPr wrap="square" rtlCol="0">
            <a:spAutoFit/>
          </a:bodyPr>
          <a:lstStyle/>
          <a:p>
            <a:pPr algn="ctr"/>
            <a:r>
              <a:rPr lang="it-IT" b="1" dirty="0"/>
              <a:t>TIMING</a:t>
            </a:r>
          </a:p>
          <a:p>
            <a:pPr algn="ctr"/>
            <a:r>
              <a:rPr lang="it-IT" b="1" dirty="0"/>
              <a:t>CHIRURGICO</a:t>
            </a:r>
          </a:p>
        </p:txBody>
      </p:sp>
      <p:sp>
        <p:nvSpPr>
          <p:cNvPr id="6" name="CasellaDiTesto 5">
            <a:extLst>
              <a:ext uri="{FF2B5EF4-FFF2-40B4-BE49-F238E27FC236}">
                <a16:creationId xmlns:a16="http://schemas.microsoft.com/office/drawing/2014/main" id="{3722F845-2FD2-B005-BD9C-92FFD988EA54}"/>
              </a:ext>
            </a:extLst>
          </p:cNvPr>
          <p:cNvSpPr txBox="1"/>
          <p:nvPr/>
        </p:nvSpPr>
        <p:spPr>
          <a:xfrm>
            <a:off x="2" y="6234411"/>
            <a:ext cx="12192001" cy="646331"/>
          </a:xfrm>
          <a:prstGeom prst="rect">
            <a:avLst/>
          </a:prstGeom>
          <a:noFill/>
        </p:spPr>
        <p:txBody>
          <a:bodyPr wrap="square" rtlCol="0">
            <a:spAutoFit/>
          </a:bodyPr>
          <a:lstStyle/>
          <a:p>
            <a:r>
              <a:rPr lang="it-IT" sz="900" dirty="0"/>
              <a:t>Bonomo RA et al., </a:t>
            </a:r>
            <a:r>
              <a:rPr lang="en-US" sz="900" dirty="0">
                <a:hlinkClick r:id="rId4">
                  <a:extLst>
                    <a:ext uri="{A12FA001-AC4F-418D-AE19-62706E023703}">
                      <ahyp:hlinkClr xmlns:ahyp="http://schemas.microsoft.com/office/drawing/2018/hyperlinkcolor" val="tx"/>
                    </a:ext>
                  </a:extLst>
                </a:hlinkClick>
              </a:rPr>
              <a:t>2024 Clinical Practice Guideline Update by the Infectious Diseases Society of America on Complicated Intra-Abdominal Infections: Risk Assessment, Diagnostic Imaging, and Microbiological Evaluation in Adults, Children, and Pregnant People.</a:t>
            </a:r>
            <a:r>
              <a:rPr lang="en-US" sz="900" dirty="0"/>
              <a:t> Clinical Infectious Diseases : An Official Publication of the Infectious Diseases Society of America. 2024;79(Suppl 3):S81-S87.</a:t>
            </a:r>
          </a:p>
          <a:p>
            <a:r>
              <a:rPr lang="en-US" sz="900" dirty="0"/>
              <a:t>Inui T et al. </a:t>
            </a:r>
            <a:r>
              <a:rPr lang="en-US" sz="900" dirty="0">
                <a:hlinkClick r:id="rId5">
                  <a:extLst>
                    <a:ext uri="{A12FA001-AC4F-418D-AE19-62706E023703}">
                      <ahyp:hlinkClr xmlns:ahyp="http://schemas.microsoft.com/office/drawing/2018/hyperlinkcolor" val="tx"/>
                    </a:ext>
                  </a:extLst>
                </a:hlinkClick>
              </a:rPr>
              <a:t>Mortality for Intra-Abdominal Infection Is Associated With Intrinsic Risk Factors Rather Than the Source of Infection.</a:t>
            </a:r>
            <a:r>
              <a:rPr lang="en-US" sz="900" dirty="0"/>
              <a:t> Surgery. 2009;146(4):654-61; discussion 661-2.</a:t>
            </a:r>
          </a:p>
          <a:p>
            <a:r>
              <a:rPr lang="en-US" sz="900" dirty="0" err="1"/>
              <a:t>Mazuski</a:t>
            </a:r>
            <a:r>
              <a:rPr lang="en-US" sz="900" dirty="0"/>
              <a:t> JE et al. </a:t>
            </a:r>
            <a:r>
              <a:rPr lang="it-IT" sz="900" dirty="0">
                <a:hlinkClick r:id="rId6">
                  <a:extLst>
                    <a:ext uri="{A12FA001-AC4F-418D-AE19-62706E023703}">
                      <ahyp:hlinkClr xmlns:ahyp="http://schemas.microsoft.com/office/drawing/2018/hyperlinkcolor" val="tx"/>
                    </a:ext>
                  </a:extLst>
                </a:hlinkClick>
              </a:rPr>
              <a:t>Intra-</a:t>
            </a:r>
            <a:r>
              <a:rPr lang="it-IT" sz="900" dirty="0" err="1">
                <a:hlinkClick r:id="rId6">
                  <a:extLst>
                    <a:ext uri="{A12FA001-AC4F-418D-AE19-62706E023703}">
                      <ahyp:hlinkClr xmlns:ahyp="http://schemas.microsoft.com/office/drawing/2018/hyperlinkcolor" val="tx"/>
                    </a:ext>
                  </a:extLst>
                </a:hlinkClick>
              </a:rPr>
              <a:t>Abdominal</a:t>
            </a:r>
            <a:r>
              <a:rPr lang="it-IT" sz="900" dirty="0">
                <a:hlinkClick r:id="rId6">
                  <a:extLst>
                    <a:ext uri="{A12FA001-AC4F-418D-AE19-62706E023703}">
                      <ahyp:hlinkClr xmlns:ahyp="http://schemas.microsoft.com/office/drawing/2018/hyperlinkcolor" val="tx"/>
                    </a:ext>
                  </a:extLst>
                </a:hlinkClick>
              </a:rPr>
              <a:t> </a:t>
            </a:r>
            <a:r>
              <a:rPr lang="it-IT" sz="900" dirty="0" err="1">
                <a:hlinkClick r:id="rId6">
                  <a:extLst>
                    <a:ext uri="{A12FA001-AC4F-418D-AE19-62706E023703}">
                      <ahyp:hlinkClr xmlns:ahyp="http://schemas.microsoft.com/office/drawing/2018/hyperlinkcolor" val="tx"/>
                    </a:ext>
                  </a:extLst>
                </a:hlinkClick>
              </a:rPr>
              <a:t>Infections</a:t>
            </a:r>
            <a:r>
              <a:rPr lang="it-IT" sz="900" dirty="0">
                <a:hlinkClick r:id="rId6">
                  <a:extLst>
                    <a:ext uri="{A12FA001-AC4F-418D-AE19-62706E023703}">
                      <ahyp:hlinkClr xmlns:ahyp="http://schemas.microsoft.com/office/drawing/2018/hyperlinkcolor" val="tx"/>
                    </a:ext>
                  </a:extLst>
                </a:hlinkClick>
              </a:rPr>
              <a:t>.</a:t>
            </a:r>
            <a:r>
              <a:rPr lang="it-IT" sz="900" dirty="0"/>
              <a:t> </a:t>
            </a:r>
            <a:r>
              <a:rPr lang="en-US" sz="900" dirty="0"/>
              <a:t>The Surgical Clinics of North America. 2009;89(2):421-37, ix.</a:t>
            </a:r>
            <a:endParaRPr lang="it-IT" sz="900" dirty="0"/>
          </a:p>
        </p:txBody>
      </p:sp>
    </p:spTree>
    <p:extLst>
      <p:ext uri="{BB962C8B-B14F-4D97-AF65-F5344CB8AC3E}">
        <p14:creationId xmlns:p14="http://schemas.microsoft.com/office/powerpoint/2010/main" val="285749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9848651-8F1C-0EE6-01AE-2712D6F069CC}"/>
            </a:ext>
          </a:extLst>
        </p:cNvPr>
        <p:cNvGrpSpPr/>
        <p:nvPr/>
      </p:nvGrpSpPr>
      <p:grpSpPr>
        <a:xfrm>
          <a:off x="0" y="0"/>
          <a:ext cx="0" cy="0"/>
          <a:chOff x="0" y="0"/>
          <a:chExt cx="0" cy="0"/>
        </a:xfrm>
      </p:grpSpPr>
      <p:pic>
        <p:nvPicPr>
          <p:cNvPr id="2050" name="Picture 2" descr="cronometro a linea continua singola, orologio speciale per avviare,  fermare, misurare. attrezzature sportive e da competizione. logo icona  freccia ritorno timer. illustrazione vettoriale di disegno grafico dinamico  di una linea 10337693 Arte">
            <a:extLst>
              <a:ext uri="{FF2B5EF4-FFF2-40B4-BE49-F238E27FC236}">
                <a16:creationId xmlns:a16="http://schemas.microsoft.com/office/drawing/2014/main" id="{9F635F52-2112-A25B-B7BE-9C941FB68C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62925">
            <a:off x="-407742" y="1224055"/>
            <a:ext cx="3003881" cy="3003881"/>
          </a:xfrm>
          <a:prstGeom prst="rect">
            <a:avLst/>
          </a:prstGeom>
          <a:noFill/>
          <a:extLst>
            <a:ext uri="{909E8E84-426E-40DD-AFC4-6F175D3DCCD1}">
              <a14:hiddenFill xmlns:a14="http://schemas.microsoft.com/office/drawing/2010/main">
                <a:solidFill>
                  <a:srgbClr val="FFFFFF"/>
                </a:solidFill>
              </a14:hiddenFill>
            </a:ext>
          </a:extLst>
        </p:spPr>
      </p:pic>
      <p:sp>
        <p:nvSpPr>
          <p:cNvPr id="3" name="Trapezio 2">
            <a:extLst>
              <a:ext uri="{FF2B5EF4-FFF2-40B4-BE49-F238E27FC236}">
                <a16:creationId xmlns:a16="http://schemas.microsoft.com/office/drawing/2014/main" id="{D6665CC7-FDC6-0F1C-0EED-8D77D95CDAC3}"/>
              </a:ext>
            </a:extLst>
          </p:cNvPr>
          <p:cNvSpPr/>
          <p:nvPr/>
        </p:nvSpPr>
        <p:spPr>
          <a:xfrm rot="5400000">
            <a:off x="5287110" y="-5293894"/>
            <a:ext cx="1617785" cy="12192000"/>
          </a:xfrm>
          <a:prstGeom prst="trapezoid">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 name="CasellaDiTesto 3">
            <a:extLst>
              <a:ext uri="{FF2B5EF4-FFF2-40B4-BE49-F238E27FC236}">
                <a16:creationId xmlns:a16="http://schemas.microsoft.com/office/drawing/2014/main" id="{E9849263-8043-AA9F-4DC2-52E176D3573F}"/>
              </a:ext>
            </a:extLst>
          </p:cNvPr>
          <p:cNvSpPr txBox="1"/>
          <p:nvPr/>
        </p:nvSpPr>
        <p:spPr>
          <a:xfrm>
            <a:off x="0" y="571273"/>
            <a:ext cx="10667994" cy="461665"/>
          </a:xfrm>
          <a:prstGeom prst="rect">
            <a:avLst/>
          </a:prstGeom>
          <a:noFill/>
        </p:spPr>
        <p:txBody>
          <a:bodyPr wrap="square" rtlCol="0">
            <a:spAutoFit/>
          </a:bodyPr>
          <a:lstStyle/>
          <a:p>
            <a:r>
              <a:rPr lang="it-IT" sz="2400" b="1" dirty="0">
                <a:solidFill>
                  <a:schemeClr val="bg1"/>
                </a:solidFill>
              </a:rPr>
              <a:t>IL DILEMMA: STABILIZZAZIONE vs CHIRURGIA PRECOCE</a:t>
            </a:r>
          </a:p>
        </p:txBody>
      </p:sp>
      <p:sp>
        <p:nvSpPr>
          <p:cNvPr id="8" name="CasellaDiTesto 7">
            <a:extLst>
              <a:ext uri="{FF2B5EF4-FFF2-40B4-BE49-F238E27FC236}">
                <a16:creationId xmlns:a16="http://schemas.microsoft.com/office/drawing/2014/main" id="{4E6871F8-8F96-8EE9-7F0F-2F080D835DE6}"/>
              </a:ext>
            </a:extLst>
          </p:cNvPr>
          <p:cNvSpPr txBox="1"/>
          <p:nvPr/>
        </p:nvSpPr>
        <p:spPr>
          <a:xfrm>
            <a:off x="2299446" y="1802666"/>
            <a:ext cx="9892553" cy="1846659"/>
          </a:xfrm>
          <a:prstGeom prst="rect">
            <a:avLst/>
          </a:prstGeom>
          <a:noFill/>
        </p:spPr>
        <p:txBody>
          <a:bodyPr wrap="square" rtlCol="0">
            <a:spAutoFit/>
          </a:bodyPr>
          <a:lstStyle/>
          <a:p>
            <a:pPr algn="just"/>
            <a:r>
              <a:rPr lang="it-IT" sz="2000" dirty="0">
                <a:sym typeface="Wingdings" panose="05000000000000000000" pitchFamily="2" charset="2"/>
              </a:rPr>
              <a:t>I pazienti con una sepsi a partenza addominale hanno una </a:t>
            </a:r>
            <a:r>
              <a:rPr lang="it-IT" sz="2000" b="1" dirty="0">
                <a:solidFill>
                  <a:srgbClr val="002060"/>
                </a:solidFill>
                <a:sym typeface="Wingdings" panose="05000000000000000000" pitchFamily="2" charset="2"/>
              </a:rPr>
              <a:t>mortalità </a:t>
            </a:r>
            <a:r>
              <a:rPr lang="it-IT" sz="2000" dirty="0">
                <a:sym typeface="Wingdings" panose="05000000000000000000" pitchFamily="2" charset="2"/>
              </a:rPr>
              <a:t>elevata</a:t>
            </a:r>
          </a:p>
          <a:p>
            <a:pPr algn="just"/>
            <a:r>
              <a:rPr lang="it-IT" i="1" dirty="0">
                <a:sym typeface="Wingdings" panose="05000000000000000000" pitchFamily="2" charset="2"/>
              </a:rPr>
              <a:t>	 Rischio di morte superiore al 30%</a:t>
            </a:r>
          </a:p>
          <a:p>
            <a:pPr algn="just"/>
            <a:r>
              <a:rPr lang="it-IT" i="1" dirty="0">
                <a:sym typeface="Wingdings" panose="05000000000000000000" pitchFamily="2" charset="2"/>
              </a:rPr>
              <a:t>	 Fino al 50% in caso di shock settico alla presentazione</a:t>
            </a:r>
          </a:p>
          <a:p>
            <a:pPr algn="just"/>
            <a:endParaRPr lang="it-IT" sz="2000" b="1" dirty="0"/>
          </a:p>
          <a:p>
            <a:pPr algn="just"/>
            <a:r>
              <a:rPr lang="it-IT" sz="2000" dirty="0"/>
              <a:t>Il </a:t>
            </a:r>
            <a:r>
              <a:rPr lang="it-IT" sz="2000" b="1" dirty="0">
                <a:solidFill>
                  <a:srgbClr val="002060"/>
                </a:solidFill>
              </a:rPr>
              <a:t>tempo</a:t>
            </a:r>
            <a:r>
              <a:rPr lang="it-IT" sz="2000" dirty="0"/>
              <a:t> è uno dei principali fattori prognostici</a:t>
            </a:r>
            <a:r>
              <a:rPr lang="it-IT" sz="2000" dirty="0">
                <a:sym typeface="Wingdings" panose="05000000000000000000" pitchFamily="2" charset="2"/>
              </a:rPr>
              <a:t>	</a:t>
            </a:r>
          </a:p>
          <a:p>
            <a:pPr algn="just"/>
            <a:r>
              <a:rPr lang="it-IT" i="1" dirty="0">
                <a:sym typeface="Wingdings" panose="05000000000000000000" pitchFamily="2" charset="2"/>
              </a:rPr>
              <a:t>	 La prognosi dipende dall’intervallo tra esordio	dell’infezione e avvio di un trattamento efficace</a:t>
            </a:r>
            <a:endParaRPr lang="it-IT" sz="2000" i="1" dirty="0">
              <a:sym typeface="Wingdings" panose="05000000000000000000" pitchFamily="2" charset="2"/>
            </a:endParaRPr>
          </a:p>
        </p:txBody>
      </p:sp>
      <p:sp>
        <p:nvSpPr>
          <p:cNvPr id="11" name="CasellaDiTesto 10">
            <a:extLst>
              <a:ext uri="{FF2B5EF4-FFF2-40B4-BE49-F238E27FC236}">
                <a16:creationId xmlns:a16="http://schemas.microsoft.com/office/drawing/2014/main" id="{28B8CE84-4CA4-E6FD-7F99-0F7F7AAEBD2F}"/>
              </a:ext>
            </a:extLst>
          </p:cNvPr>
          <p:cNvSpPr txBox="1"/>
          <p:nvPr/>
        </p:nvSpPr>
        <p:spPr>
          <a:xfrm>
            <a:off x="365000" y="4367473"/>
            <a:ext cx="4112712" cy="1261884"/>
          </a:xfrm>
          <a:prstGeom prst="rect">
            <a:avLst/>
          </a:prstGeom>
          <a:noFill/>
        </p:spPr>
        <p:txBody>
          <a:bodyPr wrap="square" rtlCol="0">
            <a:spAutoFit/>
          </a:bodyPr>
          <a:lstStyle/>
          <a:p>
            <a:pPr algn="just"/>
            <a:r>
              <a:rPr lang="it-IT" sz="2000" dirty="0">
                <a:sym typeface="Wingdings" panose="05000000000000000000" pitchFamily="2" charset="2"/>
              </a:rPr>
              <a:t>La </a:t>
            </a:r>
            <a:r>
              <a:rPr lang="it-IT" sz="2000" b="1" dirty="0">
                <a:solidFill>
                  <a:srgbClr val="002060"/>
                </a:solidFill>
                <a:sym typeface="Wingdings" panose="05000000000000000000" pitchFamily="2" charset="2"/>
              </a:rPr>
              <a:t>diagnosi</a:t>
            </a:r>
            <a:r>
              <a:rPr lang="it-IT" sz="2000" dirty="0">
                <a:sym typeface="Wingdings" panose="05000000000000000000" pitchFamily="2" charset="2"/>
              </a:rPr>
              <a:t> precoce riduce il rischio di morte per sepsi</a:t>
            </a:r>
          </a:p>
          <a:p>
            <a:pPr algn="just"/>
            <a:r>
              <a:rPr lang="it-IT" i="1" dirty="0">
                <a:sym typeface="Wingdings" panose="05000000000000000000" pitchFamily="2" charset="2"/>
              </a:rPr>
              <a:t>	 Tempestiva</a:t>
            </a:r>
          </a:p>
          <a:p>
            <a:pPr algn="just"/>
            <a:r>
              <a:rPr lang="it-IT" i="1" dirty="0">
                <a:sym typeface="Wingdings" panose="05000000000000000000" pitchFamily="2" charset="2"/>
              </a:rPr>
              <a:t>	 Anatomica</a:t>
            </a:r>
          </a:p>
        </p:txBody>
      </p:sp>
      <p:sp>
        <p:nvSpPr>
          <p:cNvPr id="2" name="CasellaDiTesto 1">
            <a:extLst>
              <a:ext uri="{FF2B5EF4-FFF2-40B4-BE49-F238E27FC236}">
                <a16:creationId xmlns:a16="http://schemas.microsoft.com/office/drawing/2014/main" id="{1F9AF1E1-8D12-3479-41BE-966141775DFC}"/>
              </a:ext>
            </a:extLst>
          </p:cNvPr>
          <p:cNvSpPr txBox="1"/>
          <p:nvPr/>
        </p:nvSpPr>
        <p:spPr>
          <a:xfrm>
            <a:off x="-1" y="6259602"/>
            <a:ext cx="12192001" cy="646331"/>
          </a:xfrm>
          <a:prstGeom prst="rect">
            <a:avLst/>
          </a:prstGeom>
          <a:noFill/>
        </p:spPr>
        <p:txBody>
          <a:bodyPr wrap="square" rtlCol="0">
            <a:spAutoFit/>
          </a:bodyPr>
          <a:lstStyle/>
          <a:p>
            <a:r>
              <a:rPr lang="it-IT" sz="900" dirty="0"/>
              <a:t>Park CH et al., </a:t>
            </a:r>
            <a:r>
              <a:rPr lang="en-US" sz="900" dirty="0">
                <a:hlinkClick r:id="rId4">
                  <a:extLst>
                    <a:ext uri="{A12FA001-AC4F-418D-AE19-62706E023703}">
                      <ahyp:hlinkClr xmlns:ahyp="http://schemas.microsoft.com/office/drawing/2018/hyperlinkcolor" val="tx"/>
                    </a:ext>
                  </a:extLst>
                </a:hlinkClick>
              </a:rPr>
              <a:t>Clinical Outcomes and Prognostic Factors of Patients With Sepsis Caused by Intra-Abdominal Infection in the Intensive Care Unit: A Post-Hoc Analysis of a Prospective Cohort Study in Korea.</a:t>
            </a:r>
            <a:r>
              <a:rPr lang="en-US" sz="900" dirty="0"/>
              <a:t> BMC Infectious Diseases. 2022;22(1):953.</a:t>
            </a:r>
          </a:p>
          <a:p>
            <a:r>
              <a:rPr lang="en-US" sz="900" dirty="0"/>
              <a:t>Blot S et al. </a:t>
            </a:r>
            <a:r>
              <a:rPr lang="en-US" sz="900" dirty="0">
                <a:hlinkClick r:id="rId5">
                  <a:extLst>
                    <a:ext uri="{A12FA001-AC4F-418D-AE19-62706E023703}">
                      <ahyp:hlinkClr xmlns:ahyp="http://schemas.microsoft.com/office/drawing/2018/hyperlinkcolor" val="tx"/>
                    </a:ext>
                  </a:extLst>
                </a:hlinkClick>
              </a:rPr>
              <a:t>Epidemiology of Intra-Abdominal Infection and Sepsis in Critically Ill Patients: "</a:t>
            </a:r>
            <a:r>
              <a:rPr lang="en-US" sz="900" dirty="0" err="1">
                <a:hlinkClick r:id="rId5">
                  <a:extLst>
                    <a:ext uri="{A12FA001-AC4F-418D-AE19-62706E023703}">
                      <ahyp:hlinkClr xmlns:ahyp="http://schemas.microsoft.com/office/drawing/2018/hyperlinkcolor" val="tx"/>
                    </a:ext>
                  </a:extLst>
                </a:hlinkClick>
              </a:rPr>
              <a:t>AbSeS</a:t>
            </a:r>
            <a:r>
              <a:rPr lang="en-US" sz="900" dirty="0">
                <a:hlinkClick r:id="rId5">
                  <a:extLst>
                    <a:ext uri="{A12FA001-AC4F-418D-AE19-62706E023703}">
                      <ahyp:hlinkClr xmlns:ahyp="http://schemas.microsoft.com/office/drawing/2018/hyperlinkcolor" val="tx"/>
                    </a:ext>
                  </a:extLst>
                </a:hlinkClick>
              </a:rPr>
              <a:t>", a Multinational Observational Cohort Study and ESICM Trials Group Project.</a:t>
            </a:r>
            <a:r>
              <a:rPr lang="en-US" sz="900" dirty="0"/>
              <a:t> </a:t>
            </a:r>
            <a:r>
              <a:rPr lang="it-IT" sz="900" dirty="0"/>
              <a:t>Intensive Care Medicine. 2019;45(12):1703-1717.</a:t>
            </a:r>
          </a:p>
          <a:p>
            <a:r>
              <a:rPr lang="it-IT" sz="900" dirty="0" err="1"/>
              <a:t>Arvaniti</a:t>
            </a:r>
            <a:r>
              <a:rPr lang="it-IT" sz="900" dirty="0"/>
              <a:t> K et al. </a:t>
            </a:r>
            <a:r>
              <a:rPr lang="en-US" sz="900" dirty="0">
                <a:hlinkClick r:id="rId6">
                  <a:extLst>
                    <a:ext uri="{A12FA001-AC4F-418D-AE19-62706E023703}">
                      <ahyp:hlinkClr xmlns:ahyp="http://schemas.microsoft.com/office/drawing/2018/hyperlinkcolor" val="tx"/>
                    </a:ext>
                  </a:extLst>
                </a:hlinkClick>
              </a:rPr>
              <a:t>Epidemiology and Age-Related Mortality in Critically Ill Patients With Intra-Abdominal Infection or Sepsis: An International Cohort Study.</a:t>
            </a:r>
            <a:r>
              <a:rPr lang="en-US" sz="900" dirty="0"/>
              <a:t> International Journal of Antimicrobial Agents. 2022;60(1):106591.</a:t>
            </a:r>
          </a:p>
          <a:p>
            <a:r>
              <a:rPr lang="en-US" sz="900" dirty="0" err="1"/>
              <a:t>Leligdowicz</a:t>
            </a:r>
            <a:r>
              <a:rPr lang="en-US" sz="900" dirty="0"/>
              <a:t> A et al. </a:t>
            </a:r>
            <a:r>
              <a:rPr lang="en-US" sz="900" dirty="0">
                <a:hlinkClick r:id="rId7">
                  <a:extLst>
                    <a:ext uri="{A12FA001-AC4F-418D-AE19-62706E023703}">
                      <ahyp:hlinkClr xmlns:ahyp="http://schemas.microsoft.com/office/drawing/2018/hyperlinkcolor" val="tx"/>
                    </a:ext>
                  </a:extLst>
                </a:hlinkClick>
              </a:rPr>
              <a:t>Association Between Source of Infection and Hospital Mortality in Patients Who Have Septic Shock.</a:t>
            </a:r>
            <a:r>
              <a:rPr lang="en-US" sz="900" dirty="0"/>
              <a:t> American Journal of Respiratory and Critical Care Medicine. 2014;189(10):1204-13.</a:t>
            </a:r>
            <a:endParaRPr lang="it-IT" sz="900" dirty="0"/>
          </a:p>
        </p:txBody>
      </p:sp>
      <p:grpSp>
        <p:nvGrpSpPr>
          <p:cNvPr id="5" name="Gruppo 4">
            <a:extLst>
              <a:ext uri="{FF2B5EF4-FFF2-40B4-BE49-F238E27FC236}">
                <a16:creationId xmlns:a16="http://schemas.microsoft.com/office/drawing/2014/main" id="{9108AAF6-C0A6-1326-9CBC-E1C02D0D52A1}"/>
              </a:ext>
            </a:extLst>
          </p:cNvPr>
          <p:cNvGrpSpPr/>
          <p:nvPr/>
        </p:nvGrpSpPr>
        <p:grpSpPr>
          <a:xfrm>
            <a:off x="4590224" y="3840992"/>
            <a:ext cx="7506390" cy="2320174"/>
            <a:chOff x="4590224" y="3840992"/>
            <a:chExt cx="7506390" cy="2320174"/>
          </a:xfrm>
        </p:grpSpPr>
        <p:pic>
          <p:nvPicPr>
            <p:cNvPr id="6" name="Picture 2" descr="Gastric perforation | Radiology Case | Radiopaedia.org">
              <a:extLst>
                <a:ext uri="{FF2B5EF4-FFF2-40B4-BE49-F238E27FC236}">
                  <a16:creationId xmlns:a16="http://schemas.microsoft.com/office/drawing/2014/main" id="{70CC565E-ABC6-BFF5-AD09-4D6AB11D20A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76440" y="3840992"/>
              <a:ext cx="2320174" cy="23201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cute cholecystitis | Radiology Reference Article | Radiopaedia.org">
              <a:extLst>
                <a:ext uri="{FF2B5EF4-FFF2-40B4-BE49-F238E27FC236}">
                  <a16:creationId xmlns:a16="http://schemas.microsoft.com/office/drawing/2014/main" id="{4D45BE7B-8129-59D3-F287-20E63B3207D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7582" y="3840992"/>
              <a:ext cx="2649916" cy="23201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lonic diverticulitis | Radiology Reference Article | Radiopaedia.org">
              <a:extLst>
                <a:ext uri="{FF2B5EF4-FFF2-40B4-BE49-F238E27FC236}">
                  <a16:creationId xmlns:a16="http://schemas.microsoft.com/office/drawing/2014/main" id="{D7F42DE4-91B4-88E7-E9F1-379CB1FDE3B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90224" y="3840992"/>
              <a:ext cx="2314846" cy="23148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7653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744E889-5B9F-B41B-B39E-4B3274889FC9}"/>
            </a:ext>
          </a:extLst>
        </p:cNvPr>
        <p:cNvGrpSpPr/>
        <p:nvPr/>
      </p:nvGrpSpPr>
      <p:grpSpPr>
        <a:xfrm>
          <a:off x="0" y="0"/>
          <a:ext cx="0" cy="0"/>
          <a:chOff x="0" y="0"/>
          <a:chExt cx="0" cy="0"/>
        </a:xfrm>
      </p:grpSpPr>
      <p:pic>
        <p:nvPicPr>
          <p:cNvPr id="5" name="Picture 4" descr="disegno a linea continua singola ragazza carina che pensa. i bambini  pensano un'idea creativa. bolla">
            <a:extLst>
              <a:ext uri="{FF2B5EF4-FFF2-40B4-BE49-F238E27FC236}">
                <a16:creationId xmlns:a16="http://schemas.microsoft.com/office/drawing/2014/main" id="{9E281236-94A3-8CEE-758E-FD737E6F4E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6" y="457200"/>
            <a:ext cx="12198324" cy="7188699"/>
          </a:xfrm>
          <a:prstGeom prst="rect">
            <a:avLst/>
          </a:prstGeom>
          <a:noFill/>
          <a:extLst>
            <a:ext uri="{909E8E84-426E-40DD-AFC4-6F175D3DCCD1}">
              <a14:hiddenFill xmlns:a14="http://schemas.microsoft.com/office/drawing/2010/main">
                <a:solidFill>
                  <a:srgbClr val="FFFFFF"/>
                </a:solidFill>
              </a14:hiddenFill>
            </a:ext>
          </a:extLst>
        </p:spPr>
      </p:pic>
      <p:sp>
        <p:nvSpPr>
          <p:cNvPr id="3" name="Trapezio 2">
            <a:extLst>
              <a:ext uri="{FF2B5EF4-FFF2-40B4-BE49-F238E27FC236}">
                <a16:creationId xmlns:a16="http://schemas.microsoft.com/office/drawing/2014/main" id="{572DFA4F-1D69-BBA4-E71A-824F4CBE2584}"/>
              </a:ext>
            </a:extLst>
          </p:cNvPr>
          <p:cNvSpPr/>
          <p:nvPr/>
        </p:nvSpPr>
        <p:spPr>
          <a:xfrm rot="5400000">
            <a:off x="5287110" y="-5293894"/>
            <a:ext cx="1617785" cy="12192000"/>
          </a:xfrm>
          <a:prstGeom prst="trapezoid">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 name="CasellaDiTesto 3">
            <a:extLst>
              <a:ext uri="{FF2B5EF4-FFF2-40B4-BE49-F238E27FC236}">
                <a16:creationId xmlns:a16="http://schemas.microsoft.com/office/drawing/2014/main" id="{6167E272-7BFB-E0E8-3A6E-961CB4212A40}"/>
              </a:ext>
            </a:extLst>
          </p:cNvPr>
          <p:cNvSpPr txBox="1"/>
          <p:nvPr/>
        </p:nvSpPr>
        <p:spPr>
          <a:xfrm>
            <a:off x="0" y="571273"/>
            <a:ext cx="10667994" cy="461665"/>
          </a:xfrm>
          <a:prstGeom prst="rect">
            <a:avLst/>
          </a:prstGeom>
          <a:noFill/>
        </p:spPr>
        <p:txBody>
          <a:bodyPr wrap="square" rtlCol="0">
            <a:spAutoFit/>
          </a:bodyPr>
          <a:lstStyle/>
          <a:p>
            <a:r>
              <a:rPr lang="it-IT" sz="2400" b="1" dirty="0">
                <a:solidFill>
                  <a:schemeClr val="bg1"/>
                </a:solidFill>
              </a:rPr>
              <a:t>IL DILEMMA: STABILIZZAZIONE vs CHIRURGIA PRECOCE</a:t>
            </a:r>
          </a:p>
        </p:txBody>
      </p:sp>
      <p:sp>
        <p:nvSpPr>
          <p:cNvPr id="12" name="CasellaDiTesto 11">
            <a:extLst>
              <a:ext uri="{FF2B5EF4-FFF2-40B4-BE49-F238E27FC236}">
                <a16:creationId xmlns:a16="http://schemas.microsoft.com/office/drawing/2014/main" id="{44AE3F5A-401C-0704-71C0-E42257E11D22}"/>
              </a:ext>
            </a:extLst>
          </p:cNvPr>
          <p:cNvSpPr txBox="1"/>
          <p:nvPr/>
        </p:nvSpPr>
        <p:spPr>
          <a:xfrm>
            <a:off x="2635970" y="2152639"/>
            <a:ext cx="4154883" cy="584775"/>
          </a:xfrm>
          <a:prstGeom prst="rect">
            <a:avLst/>
          </a:prstGeom>
          <a:noFill/>
        </p:spPr>
        <p:txBody>
          <a:bodyPr wrap="square" rtlCol="0">
            <a:spAutoFit/>
          </a:bodyPr>
          <a:lstStyle/>
          <a:p>
            <a:pPr algn="just"/>
            <a:r>
              <a:rPr lang="it-IT" sz="3200" dirty="0">
                <a:sym typeface="Wingdings" panose="05000000000000000000" pitchFamily="2" charset="2"/>
              </a:rPr>
              <a:t>Priorità di </a:t>
            </a:r>
            <a:r>
              <a:rPr lang="it-IT" sz="3200" b="1" dirty="0">
                <a:solidFill>
                  <a:srgbClr val="002060"/>
                </a:solidFill>
                <a:sym typeface="Wingdings" panose="05000000000000000000" pitchFamily="2" charset="2"/>
              </a:rPr>
              <a:t>trattamento</a:t>
            </a:r>
            <a:r>
              <a:rPr lang="it-IT" sz="3200" dirty="0">
                <a:sym typeface="Wingdings" panose="05000000000000000000" pitchFamily="2" charset="2"/>
              </a:rPr>
              <a:t>:</a:t>
            </a:r>
          </a:p>
        </p:txBody>
      </p:sp>
      <p:sp>
        <p:nvSpPr>
          <p:cNvPr id="6" name="CasellaDiTesto 5">
            <a:extLst>
              <a:ext uri="{FF2B5EF4-FFF2-40B4-BE49-F238E27FC236}">
                <a16:creationId xmlns:a16="http://schemas.microsoft.com/office/drawing/2014/main" id="{6044E7F3-0673-7F2F-1DDA-68A53CADBAB6}"/>
              </a:ext>
            </a:extLst>
          </p:cNvPr>
          <p:cNvSpPr txBox="1"/>
          <p:nvPr/>
        </p:nvSpPr>
        <p:spPr>
          <a:xfrm>
            <a:off x="634947" y="3245048"/>
            <a:ext cx="2913712" cy="1384995"/>
          </a:xfrm>
          <a:prstGeom prst="rect">
            <a:avLst/>
          </a:prstGeom>
          <a:solidFill>
            <a:schemeClr val="bg1"/>
          </a:solidFill>
          <a:ln w="28575">
            <a:solidFill>
              <a:schemeClr val="tx1"/>
            </a:solidFill>
          </a:ln>
        </p:spPr>
        <p:txBody>
          <a:bodyPr wrap="square" rtlCol="0">
            <a:spAutoFit/>
          </a:bodyPr>
          <a:lstStyle/>
          <a:p>
            <a:pPr algn="ctr"/>
            <a:r>
              <a:rPr lang="it-IT" sz="2800" b="1" dirty="0"/>
              <a:t>Ottimizzare le condizioni del paziente</a:t>
            </a:r>
          </a:p>
        </p:txBody>
      </p:sp>
      <p:sp>
        <p:nvSpPr>
          <p:cNvPr id="7" name="CasellaDiTesto 6">
            <a:extLst>
              <a:ext uri="{FF2B5EF4-FFF2-40B4-BE49-F238E27FC236}">
                <a16:creationId xmlns:a16="http://schemas.microsoft.com/office/drawing/2014/main" id="{0219B930-E5F3-6F32-274A-96565228F0CB}"/>
              </a:ext>
            </a:extLst>
          </p:cNvPr>
          <p:cNvSpPr txBox="1"/>
          <p:nvPr/>
        </p:nvSpPr>
        <p:spPr>
          <a:xfrm>
            <a:off x="5333996" y="3460491"/>
            <a:ext cx="2913713" cy="954107"/>
          </a:xfrm>
          <a:prstGeom prst="rect">
            <a:avLst/>
          </a:prstGeom>
          <a:solidFill>
            <a:schemeClr val="bg1"/>
          </a:solidFill>
          <a:ln w="28575">
            <a:solidFill>
              <a:schemeClr val="tx1"/>
            </a:solidFill>
          </a:ln>
        </p:spPr>
        <p:txBody>
          <a:bodyPr wrap="square" rtlCol="0">
            <a:spAutoFit/>
          </a:bodyPr>
          <a:lstStyle/>
          <a:p>
            <a:pPr algn="ctr"/>
            <a:r>
              <a:rPr lang="it-IT" sz="2800" b="1" dirty="0"/>
              <a:t>Controllare la fonte settica</a:t>
            </a:r>
          </a:p>
        </p:txBody>
      </p:sp>
      <p:cxnSp>
        <p:nvCxnSpPr>
          <p:cNvPr id="10" name="Connettore 2 9">
            <a:extLst>
              <a:ext uri="{FF2B5EF4-FFF2-40B4-BE49-F238E27FC236}">
                <a16:creationId xmlns:a16="http://schemas.microsoft.com/office/drawing/2014/main" id="{3A877A18-5FBD-A365-12D8-1887799573B6}"/>
              </a:ext>
            </a:extLst>
          </p:cNvPr>
          <p:cNvCxnSpPr>
            <a:cxnSpLocks/>
          </p:cNvCxnSpPr>
          <p:nvPr/>
        </p:nvCxnSpPr>
        <p:spPr>
          <a:xfrm flipH="1">
            <a:off x="2798956" y="2737414"/>
            <a:ext cx="880946" cy="46398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Connettore 2 13">
            <a:extLst>
              <a:ext uri="{FF2B5EF4-FFF2-40B4-BE49-F238E27FC236}">
                <a16:creationId xmlns:a16="http://schemas.microsoft.com/office/drawing/2014/main" id="{928DDD54-4438-A392-C9D0-A8CCF911D082}"/>
              </a:ext>
            </a:extLst>
          </p:cNvPr>
          <p:cNvCxnSpPr>
            <a:cxnSpLocks/>
          </p:cNvCxnSpPr>
          <p:nvPr/>
        </p:nvCxnSpPr>
        <p:spPr>
          <a:xfrm>
            <a:off x="5508702" y="2676929"/>
            <a:ext cx="908764" cy="7205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9" name="CasellaDiTesto 18">
            <a:extLst>
              <a:ext uri="{FF2B5EF4-FFF2-40B4-BE49-F238E27FC236}">
                <a16:creationId xmlns:a16="http://schemas.microsoft.com/office/drawing/2014/main" id="{1B3C8009-5BAF-11DA-6B7F-A773CAD310A6}"/>
              </a:ext>
            </a:extLst>
          </p:cNvPr>
          <p:cNvSpPr txBox="1"/>
          <p:nvPr/>
        </p:nvSpPr>
        <p:spPr>
          <a:xfrm>
            <a:off x="634947" y="5077742"/>
            <a:ext cx="2913712" cy="954107"/>
          </a:xfrm>
          <a:prstGeom prst="rect">
            <a:avLst/>
          </a:prstGeom>
          <a:solidFill>
            <a:schemeClr val="bg1"/>
          </a:solidFill>
          <a:ln w="28575">
            <a:solidFill>
              <a:schemeClr val="tx1"/>
            </a:solidFill>
          </a:ln>
        </p:spPr>
        <p:txBody>
          <a:bodyPr wrap="square" rtlCol="0">
            <a:spAutoFit/>
          </a:bodyPr>
          <a:lstStyle/>
          <a:p>
            <a:pPr algn="ctr"/>
            <a:r>
              <a:rPr lang="it-IT" sz="2800" b="1" i="1" dirty="0"/>
              <a:t>Trattamento medico</a:t>
            </a:r>
          </a:p>
        </p:txBody>
      </p:sp>
      <p:sp>
        <p:nvSpPr>
          <p:cNvPr id="20" name="CasellaDiTesto 19">
            <a:extLst>
              <a:ext uri="{FF2B5EF4-FFF2-40B4-BE49-F238E27FC236}">
                <a16:creationId xmlns:a16="http://schemas.microsoft.com/office/drawing/2014/main" id="{F45D48BF-A0DF-580B-5F19-A30DC85A3A19}"/>
              </a:ext>
            </a:extLst>
          </p:cNvPr>
          <p:cNvSpPr txBox="1"/>
          <p:nvPr/>
        </p:nvSpPr>
        <p:spPr>
          <a:xfrm>
            <a:off x="5333996" y="5076141"/>
            <a:ext cx="2913712" cy="954107"/>
          </a:xfrm>
          <a:prstGeom prst="rect">
            <a:avLst/>
          </a:prstGeom>
          <a:solidFill>
            <a:schemeClr val="bg1"/>
          </a:solidFill>
          <a:ln w="28575">
            <a:solidFill>
              <a:schemeClr val="tx1"/>
            </a:solidFill>
          </a:ln>
        </p:spPr>
        <p:txBody>
          <a:bodyPr wrap="square" rtlCol="0">
            <a:spAutoFit/>
          </a:bodyPr>
          <a:lstStyle/>
          <a:p>
            <a:pPr algn="ctr"/>
            <a:r>
              <a:rPr lang="it-IT" sz="2800" b="1" i="1" dirty="0"/>
              <a:t>Trattamento chirurgico</a:t>
            </a:r>
          </a:p>
        </p:txBody>
      </p:sp>
      <p:cxnSp>
        <p:nvCxnSpPr>
          <p:cNvPr id="21" name="Connettore 2 20">
            <a:extLst>
              <a:ext uri="{FF2B5EF4-FFF2-40B4-BE49-F238E27FC236}">
                <a16:creationId xmlns:a16="http://schemas.microsoft.com/office/drawing/2014/main" id="{B9558942-0629-C6CA-4424-C55040FCF3D5}"/>
              </a:ext>
            </a:extLst>
          </p:cNvPr>
          <p:cNvCxnSpPr>
            <a:cxnSpLocks/>
            <a:endCxn id="19" idx="0"/>
          </p:cNvCxnSpPr>
          <p:nvPr/>
        </p:nvCxnSpPr>
        <p:spPr>
          <a:xfrm>
            <a:off x="2091803" y="4630043"/>
            <a:ext cx="0" cy="4476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4" name="Connettore 2 23">
            <a:extLst>
              <a:ext uri="{FF2B5EF4-FFF2-40B4-BE49-F238E27FC236}">
                <a16:creationId xmlns:a16="http://schemas.microsoft.com/office/drawing/2014/main" id="{62970CA9-8AC5-4CAB-74C3-54B5A2631EB5}"/>
              </a:ext>
            </a:extLst>
          </p:cNvPr>
          <p:cNvCxnSpPr>
            <a:cxnSpLocks/>
          </p:cNvCxnSpPr>
          <p:nvPr/>
        </p:nvCxnSpPr>
        <p:spPr>
          <a:xfrm>
            <a:off x="6815963" y="4414598"/>
            <a:ext cx="0" cy="66154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620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1A5E7A-B3D6-A1AC-A13C-114C4A575B6F}"/>
            </a:ext>
          </a:extLst>
        </p:cNvPr>
        <p:cNvGrpSpPr/>
        <p:nvPr/>
      </p:nvGrpSpPr>
      <p:grpSpPr>
        <a:xfrm>
          <a:off x="0" y="0"/>
          <a:ext cx="0" cy="0"/>
          <a:chOff x="0" y="0"/>
          <a:chExt cx="0" cy="0"/>
        </a:xfrm>
      </p:grpSpPr>
      <p:sp>
        <p:nvSpPr>
          <p:cNvPr id="3" name="Trapezio 2">
            <a:extLst>
              <a:ext uri="{FF2B5EF4-FFF2-40B4-BE49-F238E27FC236}">
                <a16:creationId xmlns:a16="http://schemas.microsoft.com/office/drawing/2014/main" id="{5E0A051C-82BA-0D55-3F93-C3059CD538F4}"/>
              </a:ext>
            </a:extLst>
          </p:cNvPr>
          <p:cNvSpPr/>
          <p:nvPr/>
        </p:nvSpPr>
        <p:spPr>
          <a:xfrm rot="5400000">
            <a:off x="5287110" y="-5293894"/>
            <a:ext cx="1617785" cy="12192000"/>
          </a:xfrm>
          <a:prstGeom prst="trapezoid">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 name="CasellaDiTesto 3">
            <a:extLst>
              <a:ext uri="{FF2B5EF4-FFF2-40B4-BE49-F238E27FC236}">
                <a16:creationId xmlns:a16="http://schemas.microsoft.com/office/drawing/2014/main" id="{96B1BFDA-2678-603C-FEF1-0C59558F33B2}"/>
              </a:ext>
            </a:extLst>
          </p:cNvPr>
          <p:cNvSpPr txBox="1"/>
          <p:nvPr/>
        </p:nvSpPr>
        <p:spPr>
          <a:xfrm>
            <a:off x="0" y="571273"/>
            <a:ext cx="10667994" cy="461665"/>
          </a:xfrm>
          <a:prstGeom prst="rect">
            <a:avLst/>
          </a:prstGeom>
          <a:noFill/>
        </p:spPr>
        <p:txBody>
          <a:bodyPr wrap="square" rtlCol="0">
            <a:spAutoFit/>
          </a:bodyPr>
          <a:lstStyle/>
          <a:p>
            <a:r>
              <a:rPr lang="it-IT" sz="2400" b="1" dirty="0">
                <a:solidFill>
                  <a:schemeClr val="bg1"/>
                </a:solidFill>
              </a:rPr>
              <a:t>IL DILEMMA: STABILIZZAZIONE vs CHIRURGIA PRECOCE</a:t>
            </a:r>
          </a:p>
        </p:txBody>
      </p:sp>
      <p:pic>
        <p:nvPicPr>
          <p:cNvPr id="5" name="Immagine 4">
            <a:extLst>
              <a:ext uri="{FF2B5EF4-FFF2-40B4-BE49-F238E27FC236}">
                <a16:creationId xmlns:a16="http://schemas.microsoft.com/office/drawing/2014/main" id="{9DA02C98-75C3-BBC3-4B62-142856BA57A8}"/>
              </a:ext>
            </a:extLst>
          </p:cNvPr>
          <p:cNvPicPr>
            <a:picLocks noChangeAspect="1"/>
          </p:cNvPicPr>
          <p:nvPr/>
        </p:nvPicPr>
        <p:blipFill>
          <a:blip r:embed="rId3"/>
          <a:stretch>
            <a:fillRect/>
          </a:stretch>
        </p:blipFill>
        <p:spPr>
          <a:xfrm>
            <a:off x="189670" y="1741510"/>
            <a:ext cx="7555454" cy="1818001"/>
          </a:xfrm>
          <a:prstGeom prst="rect">
            <a:avLst/>
          </a:prstGeom>
        </p:spPr>
      </p:pic>
      <p:grpSp>
        <p:nvGrpSpPr>
          <p:cNvPr id="19" name="Gruppo 18">
            <a:extLst>
              <a:ext uri="{FF2B5EF4-FFF2-40B4-BE49-F238E27FC236}">
                <a16:creationId xmlns:a16="http://schemas.microsoft.com/office/drawing/2014/main" id="{6287C00C-0034-37CB-C8EC-19EDFB55F5A5}"/>
              </a:ext>
            </a:extLst>
          </p:cNvPr>
          <p:cNvGrpSpPr/>
          <p:nvPr/>
        </p:nvGrpSpPr>
        <p:grpSpPr>
          <a:xfrm>
            <a:off x="8101053" y="1806765"/>
            <a:ext cx="3901277" cy="1687490"/>
            <a:chOff x="8101053" y="1806765"/>
            <a:chExt cx="3901277" cy="1687490"/>
          </a:xfrm>
        </p:grpSpPr>
        <p:pic>
          <p:nvPicPr>
            <p:cNvPr id="7" name="Immagine 6">
              <a:extLst>
                <a:ext uri="{FF2B5EF4-FFF2-40B4-BE49-F238E27FC236}">
                  <a16:creationId xmlns:a16="http://schemas.microsoft.com/office/drawing/2014/main" id="{93BA3827-ED9A-3C65-CC6D-513CEEEA81A6}"/>
                </a:ext>
              </a:extLst>
            </p:cNvPr>
            <p:cNvPicPr>
              <a:picLocks noChangeAspect="1"/>
            </p:cNvPicPr>
            <p:nvPr/>
          </p:nvPicPr>
          <p:blipFill>
            <a:blip r:embed="rId4"/>
            <a:stretch>
              <a:fillRect/>
            </a:stretch>
          </p:blipFill>
          <p:spPr>
            <a:xfrm>
              <a:off x="8101053" y="1806765"/>
              <a:ext cx="3901277" cy="1687490"/>
            </a:xfrm>
            <a:prstGeom prst="rect">
              <a:avLst/>
            </a:prstGeom>
          </p:spPr>
        </p:pic>
        <p:cxnSp>
          <p:nvCxnSpPr>
            <p:cNvPr id="10" name="Connettore diritto 9">
              <a:extLst>
                <a:ext uri="{FF2B5EF4-FFF2-40B4-BE49-F238E27FC236}">
                  <a16:creationId xmlns:a16="http://schemas.microsoft.com/office/drawing/2014/main" id="{E1C00C7D-C2BC-C31D-295D-C1DE18F3E23A}"/>
                </a:ext>
              </a:extLst>
            </p:cNvPr>
            <p:cNvCxnSpPr/>
            <p:nvPr/>
          </p:nvCxnSpPr>
          <p:spPr>
            <a:xfrm>
              <a:off x="11728174" y="1967948"/>
              <a:ext cx="224460" cy="0"/>
            </a:xfrm>
            <a:prstGeom prst="lin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 name="Connettore diritto 12">
              <a:extLst>
                <a:ext uri="{FF2B5EF4-FFF2-40B4-BE49-F238E27FC236}">
                  <a16:creationId xmlns:a16="http://schemas.microsoft.com/office/drawing/2014/main" id="{514434C3-E6C7-3EF4-202A-DDCACC8386E6}"/>
                </a:ext>
              </a:extLst>
            </p:cNvPr>
            <p:cNvCxnSpPr>
              <a:cxnSpLocks/>
            </p:cNvCxnSpPr>
            <p:nvPr/>
          </p:nvCxnSpPr>
          <p:spPr>
            <a:xfrm>
              <a:off x="8101053" y="2120348"/>
              <a:ext cx="1042947" cy="0"/>
            </a:xfrm>
            <a:prstGeom prst="lin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cxnSp>
          <p:nvCxnSpPr>
            <p:cNvPr id="15" name="Connettore diritto 14">
              <a:extLst>
                <a:ext uri="{FF2B5EF4-FFF2-40B4-BE49-F238E27FC236}">
                  <a16:creationId xmlns:a16="http://schemas.microsoft.com/office/drawing/2014/main" id="{B53A29E5-3A14-9B99-2549-80F3EB1B3E53}"/>
                </a:ext>
              </a:extLst>
            </p:cNvPr>
            <p:cNvCxnSpPr>
              <a:cxnSpLocks/>
            </p:cNvCxnSpPr>
            <p:nvPr/>
          </p:nvCxnSpPr>
          <p:spPr>
            <a:xfrm>
              <a:off x="10757453" y="2895600"/>
              <a:ext cx="1195181" cy="0"/>
            </a:xfrm>
            <a:prstGeom prst="lin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 name="Connettore diritto 16">
              <a:extLst>
                <a:ext uri="{FF2B5EF4-FFF2-40B4-BE49-F238E27FC236}">
                  <a16:creationId xmlns:a16="http://schemas.microsoft.com/office/drawing/2014/main" id="{F0C8A850-F8BE-06F4-B702-9C5EB2A5EE5D}"/>
                </a:ext>
              </a:extLst>
            </p:cNvPr>
            <p:cNvCxnSpPr>
              <a:cxnSpLocks/>
            </p:cNvCxnSpPr>
            <p:nvPr/>
          </p:nvCxnSpPr>
          <p:spPr>
            <a:xfrm>
              <a:off x="8101053" y="3048000"/>
              <a:ext cx="903799" cy="0"/>
            </a:xfrm>
            <a:prstGeom prst="lin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2062" name="Gruppo 2061">
            <a:extLst>
              <a:ext uri="{FF2B5EF4-FFF2-40B4-BE49-F238E27FC236}">
                <a16:creationId xmlns:a16="http://schemas.microsoft.com/office/drawing/2014/main" id="{82B980D8-BF6F-797F-1692-41E599C6E92C}"/>
              </a:ext>
            </a:extLst>
          </p:cNvPr>
          <p:cNvGrpSpPr/>
          <p:nvPr/>
        </p:nvGrpSpPr>
        <p:grpSpPr>
          <a:xfrm>
            <a:off x="189670" y="4074158"/>
            <a:ext cx="11706472" cy="1169134"/>
            <a:chOff x="189670" y="4074158"/>
            <a:chExt cx="11706472" cy="1169134"/>
          </a:xfrm>
        </p:grpSpPr>
        <p:pic>
          <p:nvPicPr>
            <p:cNvPr id="21" name="Immagine 20">
              <a:extLst>
                <a:ext uri="{FF2B5EF4-FFF2-40B4-BE49-F238E27FC236}">
                  <a16:creationId xmlns:a16="http://schemas.microsoft.com/office/drawing/2014/main" id="{047535F8-C189-E875-A1ED-CD8182548C45}"/>
                </a:ext>
              </a:extLst>
            </p:cNvPr>
            <p:cNvPicPr>
              <a:picLocks noChangeAspect="1"/>
            </p:cNvPicPr>
            <p:nvPr/>
          </p:nvPicPr>
          <p:blipFill>
            <a:blip r:embed="rId5"/>
            <a:stretch>
              <a:fillRect/>
            </a:stretch>
          </p:blipFill>
          <p:spPr>
            <a:xfrm>
              <a:off x="189670" y="4074158"/>
              <a:ext cx="6126259" cy="1169134"/>
            </a:xfrm>
            <a:prstGeom prst="rect">
              <a:avLst/>
            </a:prstGeom>
          </p:spPr>
        </p:pic>
        <p:grpSp>
          <p:nvGrpSpPr>
            <p:cNvPr id="2060" name="Gruppo 2059">
              <a:extLst>
                <a:ext uri="{FF2B5EF4-FFF2-40B4-BE49-F238E27FC236}">
                  <a16:creationId xmlns:a16="http://schemas.microsoft.com/office/drawing/2014/main" id="{7035D842-5B63-0B44-FD72-CE6810694059}"/>
                </a:ext>
              </a:extLst>
            </p:cNvPr>
            <p:cNvGrpSpPr/>
            <p:nvPr/>
          </p:nvGrpSpPr>
          <p:grpSpPr>
            <a:xfrm>
              <a:off x="8101053" y="4077331"/>
              <a:ext cx="3795089" cy="1165961"/>
              <a:chOff x="8101053" y="4077331"/>
              <a:chExt cx="3795089" cy="1165961"/>
            </a:xfrm>
          </p:grpSpPr>
          <p:pic>
            <p:nvPicPr>
              <p:cNvPr id="27" name="Immagine 26">
                <a:extLst>
                  <a:ext uri="{FF2B5EF4-FFF2-40B4-BE49-F238E27FC236}">
                    <a16:creationId xmlns:a16="http://schemas.microsoft.com/office/drawing/2014/main" id="{9647A9B3-FC38-ACAA-FCCF-A50E66BFB6D1}"/>
                  </a:ext>
                </a:extLst>
              </p:cNvPr>
              <p:cNvPicPr>
                <a:picLocks noChangeAspect="1"/>
              </p:cNvPicPr>
              <p:nvPr/>
            </p:nvPicPr>
            <p:blipFill>
              <a:blip r:embed="rId6"/>
              <a:stretch>
                <a:fillRect/>
              </a:stretch>
            </p:blipFill>
            <p:spPr>
              <a:xfrm>
                <a:off x="8101053" y="4077331"/>
                <a:ext cx="3795089" cy="1165961"/>
              </a:xfrm>
              <a:prstGeom prst="rect">
                <a:avLst/>
              </a:prstGeom>
            </p:spPr>
          </p:pic>
          <p:cxnSp>
            <p:nvCxnSpPr>
              <p:cNvPr id="28" name="Connettore diritto 27">
                <a:extLst>
                  <a:ext uri="{FF2B5EF4-FFF2-40B4-BE49-F238E27FC236}">
                    <a16:creationId xmlns:a16="http://schemas.microsoft.com/office/drawing/2014/main" id="{1CB3E190-0334-6E0B-7A74-07E436C9A890}"/>
                  </a:ext>
                </a:extLst>
              </p:cNvPr>
              <p:cNvCxnSpPr>
                <a:cxnSpLocks/>
              </p:cNvCxnSpPr>
              <p:nvPr/>
            </p:nvCxnSpPr>
            <p:spPr>
              <a:xfrm>
                <a:off x="9144000" y="4757530"/>
                <a:ext cx="2696404" cy="0"/>
              </a:xfrm>
              <a:prstGeom prst="lin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cxnSp>
            <p:nvCxnSpPr>
              <p:cNvPr id="30" name="Connettore diritto 29">
                <a:extLst>
                  <a:ext uri="{FF2B5EF4-FFF2-40B4-BE49-F238E27FC236}">
                    <a16:creationId xmlns:a16="http://schemas.microsoft.com/office/drawing/2014/main" id="{20251FE3-E4CD-7ADE-11C2-29D3E7650689}"/>
                  </a:ext>
                </a:extLst>
              </p:cNvPr>
              <p:cNvCxnSpPr>
                <a:cxnSpLocks/>
              </p:cNvCxnSpPr>
              <p:nvPr/>
            </p:nvCxnSpPr>
            <p:spPr>
              <a:xfrm>
                <a:off x="8153400" y="4939747"/>
                <a:ext cx="3687004" cy="0"/>
              </a:xfrm>
              <a:prstGeom prst="lin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048" name="Connettore diritto 2047">
                <a:extLst>
                  <a:ext uri="{FF2B5EF4-FFF2-40B4-BE49-F238E27FC236}">
                    <a16:creationId xmlns:a16="http://schemas.microsoft.com/office/drawing/2014/main" id="{2CE35483-3178-7466-63A8-C507FB7F363B}"/>
                  </a:ext>
                </a:extLst>
              </p:cNvPr>
              <p:cNvCxnSpPr>
                <a:cxnSpLocks/>
              </p:cNvCxnSpPr>
              <p:nvPr/>
            </p:nvCxnSpPr>
            <p:spPr>
              <a:xfrm>
                <a:off x="8153400" y="5102086"/>
                <a:ext cx="1388165" cy="0"/>
              </a:xfrm>
              <a:prstGeom prst="lin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grpSp>
      </p:grpSp>
      <p:grpSp>
        <p:nvGrpSpPr>
          <p:cNvPr id="2063" name="Gruppo 2062">
            <a:extLst>
              <a:ext uri="{FF2B5EF4-FFF2-40B4-BE49-F238E27FC236}">
                <a16:creationId xmlns:a16="http://schemas.microsoft.com/office/drawing/2014/main" id="{C8B65BE8-9B81-C8B2-E0AC-EA1C4BDD5A66}"/>
              </a:ext>
            </a:extLst>
          </p:cNvPr>
          <p:cNvGrpSpPr/>
          <p:nvPr/>
        </p:nvGrpSpPr>
        <p:grpSpPr>
          <a:xfrm>
            <a:off x="189670" y="5571370"/>
            <a:ext cx="11762964" cy="992874"/>
            <a:chOff x="189670" y="5571370"/>
            <a:chExt cx="11762964" cy="992874"/>
          </a:xfrm>
        </p:grpSpPr>
        <p:pic>
          <p:nvPicPr>
            <p:cNvPr id="23" name="Immagine 22">
              <a:extLst>
                <a:ext uri="{FF2B5EF4-FFF2-40B4-BE49-F238E27FC236}">
                  <a16:creationId xmlns:a16="http://schemas.microsoft.com/office/drawing/2014/main" id="{434A9D64-CF45-EA41-C39C-F431A7B747E9}"/>
                </a:ext>
              </a:extLst>
            </p:cNvPr>
            <p:cNvPicPr>
              <a:picLocks noChangeAspect="1"/>
            </p:cNvPicPr>
            <p:nvPr/>
          </p:nvPicPr>
          <p:blipFill>
            <a:blip r:embed="rId7"/>
            <a:stretch>
              <a:fillRect/>
            </a:stretch>
          </p:blipFill>
          <p:spPr>
            <a:xfrm>
              <a:off x="189670" y="5571370"/>
              <a:ext cx="5906330" cy="992874"/>
            </a:xfrm>
            <a:prstGeom prst="rect">
              <a:avLst/>
            </a:prstGeom>
          </p:spPr>
        </p:pic>
        <p:grpSp>
          <p:nvGrpSpPr>
            <p:cNvPr id="2061" name="Gruppo 2060">
              <a:extLst>
                <a:ext uri="{FF2B5EF4-FFF2-40B4-BE49-F238E27FC236}">
                  <a16:creationId xmlns:a16="http://schemas.microsoft.com/office/drawing/2014/main" id="{F273B097-BD1C-E495-4B01-A05C5BFD23E5}"/>
                </a:ext>
              </a:extLst>
            </p:cNvPr>
            <p:cNvGrpSpPr/>
            <p:nvPr/>
          </p:nvGrpSpPr>
          <p:grpSpPr>
            <a:xfrm>
              <a:off x="8101053" y="5668600"/>
              <a:ext cx="3851581" cy="792812"/>
              <a:chOff x="8101053" y="5668600"/>
              <a:chExt cx="3851581" cy="792812"/>
            </a:xfrm>
          </p:grpSpPr>
          <p:pic>
            <p:nvPicPr>
              <p:cNvPr id="25" name="Immagine 24">
                <a:extLst>
                  <a:ext uri="{FF2B5EF4-FFF2-40B4-BE49-F238E27FC236}">
                    <a16:creationId xmlns:a16="http://schemas.microsoft.com/office/drawing/2014/main" id="{00F2DB28-0140-1146-8832-54F6BF57B61B}"/>
                  </a:ext>
                </a:extLst>
              </p:cNvPr>
              <p:cNvPicPr>
                <a:picLocks noChangeAspect="1"/>
              </p:cNvPicPr>
              <p:nvPr/>
            </p:nvPicPr>
            <p:blipFill>
              <a:blip r:embed="rId8"/>
              <a:stretch>
                <a:fillRect/>
              </a:stretch>
            </p:blipFill>
            <p:spPr>
              <a:xfrm>
                <a:off x="8101053" y="5668600"/>
                <a:ext cx="3851581" cy="774092"/>
              </a:xfrm>
              <a:prstGeom prst="rect">
                <a:avLst/>
              </a:prstGeom>
            </p:spPr>
          </p:pic>
          <p:cxnSp>
            <p:nvCxnSpPr>
              <p:cNvPr id="2051" name="Connettore diritto 2050">
                <a:extLst>
                  <a:ext uri="{FF2B5EF4-FFF2-40B4-BE49-F238E27FC236}">
                    <a16:creationId xmlns:a16="http://schemas.microsoft.com/office/drawing/2014/main" id="{2A37E9C1-6497-7326-8EAD-2510B5F9E2AF}"/>
                  </a:ext>
                </a:extLst>
              </p:cNvPr>
              <p:cNvCxnSpPr>
                <a:cxnSpLocks/>
              </p:cNvCxnSpPr>
              <p:nvPr/>
            </p:nvCxnSpPr>
            <p:spPr>
              <a:xfrm>
                <a:off x="9611139" y="5867400"/>
                <a:ext cx="2285003" cy="0"/>
              </a:xfrm>
              <a:prstGeom prst="lin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055" name="Connettore diritto 2054">
                <a:extLst>
                  <a:ext uri="{FF2B5EF4-FFF2-40B4-BE49-F238E27FC236}">
                    <a16:creationId xmlns:a16="http://schemas.microsoft.com/office/drawing/2014/main" id="{8DF72590-4468-BB3B-2691-B719E063A45B}"/>
                  </a:ext>
                </a:extLst>
              </p:cNvPr>
              <p:cNvCxnSpPr>
                <a:cxnSpLocks/>
                <a:endCxn id="25" idx="3"/>
              </p:cNvCxnSpPr>
              <p:nvPr/>
            </p:nvCxnSpPr>
            <p:spPr>
              <a:xfrm>
                <a:off x="8153400" y="6051241"/>
                <a:ext cx="3799234" cy="4405"/>
              </a:xfrm>
              <a:prstGeom prst="lin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057" name="Connettore diritto 2056">
                <a:extLst>
                  <a:ext uri="{FF2B5EF4-FFF2-40B4-BE49-F238E27FC236}">
                    <a16:creationId xmlns:a16="http://schemas.microsoft.com/office/drawing/2014/main" id="{82B63429-61C4-A387-B037-A911FCCF9873}"/>
                  </a:ext>
                </a:extLst>
              </p:cNvPr>
              <p:cNvCxnSpPr>
                <a:cxnSpLocks/>
              </p:cNvCxnSpPr>
              <p:nvPr/>
            </p:nvCxnSpPr>
            <p:spPr>
              <a:xfrm>
                <a:off x="8153400" y="6254124"/>
                <a:ext cx="3799234" cy="4405"/>
              </a:xfrm>
              <a:prstGeom prst="lin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058" name="Connettore diritto 2057">
                <a:extLst>
                  <a:ext uri="{FF2B5EF4-FFF2-40B4-BE49-F238E27FC236}">
                    <a16:creationId xmlns:a16="http://schemas.microsoft.com/office/drawing/2014/main" id="{07D0DC2F-C636-ECEB-A01B-E6ECDB40F72B}"/>
                  </a:ext>
                </a:extLst>
              </p:cNvPr>
              <p:cNvCxnSpPr>
                <a:cxnSpLocks/>
              </p:cNvCxnSpPr>
              <p:nvPr/>
            </p:nvCxnSpPr>
            <p:spPr>
              <a:xfrm>
                <a:off x="8153400" y="6457007"/>
                <a:ext cx="851452" cy="4405"/>
              </a:xfrm>
              <a:prstGeom prst="lin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grpSp>
      </p:grpSp>
      <p:sp>
        <p:nvSpPr>
          <p:cNvPr id="2" name="CasellaDiTesto 1">
            <a:extLst>
              <a:ext uri="{FF2B5EF4-FFF2-40B4-BE49-F238E27FC236}">
                <a16:creationId xmlns:a16="http://schemas.microsoft.com/office/drawing/2014/main" id="{F67D2486-4412-A331-AAD9-13E17B7237D9}"/>
              </a:ext>
            </a:extLst>
          </p:cNvPr>
          <p:cNvSpPr txBox="1"/>
          <p:nvPr/>
        </p:nvSpPr>
        <p:spPr>
          <a:xfrm>
            <a:off x="189670" y="3438303"/>
            <a:ext cx="691376" cy="307777"/>
          </a:xfrm>
          <a:prstGeom prst="rect">
            <a:avLst/>
          </a:prstGeom>
          <a:noFill/>
        </p:spPr>
        <p:txBody>
          <a:bodyPr wrap="square" rtlCol="0">
            <a:spAutoFit/>
          </a:bodyPr>
          <a:lstStyle/>
          <a:p>
            <a:r>
              <a:rPr lang="it-IT" sz="1400" dirty="0"/>
              <a:t>2001</a:t>
            </a:r>
          </a:p>
        </p:txBody>
      </p:sp>
      <p:sp>
        <p:nvSpPr>
          <p:cNvPr id="6" name="CasellaDiTesto 5">
            <a:extLst>
              <a:ext uri="{FF2B5EF4-FFF2-40B4-BE49-F238E27FC236}">
                <a16:creationId xmlns:a16="http://schemas.microsoft.com/office/drawing/2014/main" id="{3A8F5198-CAA9-DA1C-35ED-5FFE33F9C954}"/>
              </a:ext>
            </a:extLst>
          </p:cNvPr>
          <p:cNvSpPr txBox="1"/>
          <p:nvPr/>
        </p:nvSpPr>
        <p:spPr>
          <a:xfrm>
            <a:off x="189670" y="5288984"/>
            <a:ext cx="691376" cy="307777"/>
          </a:xfrm>
          <a:prstGeom prst="rect">
            <a:avLst/>
          </a:prstGeom>
          <a:noFill/>
        </p:spPr>
        <p:txBody>
          <a:bodyPr wrap="square" rtlCol="0">
            <a:spAutoFit/>
          </a:bodyPr>
          <a:lstStyle/>
          <a:p>
            <a:r>
              <a:rPr lang="it-IT" sz="1400" dirty="0"/>
              <a:t>2007</a:t>
            </a:r>
          </a:p>
        </p:txBody>
      </p:sp>
      <p:sp>
        <p:nvSpPr>
          <p:cNvPr id="8" name="CasellaDiTesto 7">
            <a:extLst>
              <a:ext uri="{FF2B5EF4-FFF2-40B4-BE49-F238E27FC236}">
                <a16:creationId xmlns:a16="http://schemas.microsoft.com/office/drawing/2014/main" id="{E32B4D9B-80C6-7C71-D86C-D9ADEF78E3BE}"/>
              </a:ext>
            </a:extLst>
          </p:cNvPr>
          <p:cNvSpPr txBox="1"/>
          <p:nvPr/>
        </p:nvSpPr>
        <p:spPr>
          <a:xfrm>
            <a:off x="189670" y="6584768"/>
            <a:ext cx="691376" cy="307777"/>
          </a:xfrm>
          <a:prstGeom prst="rect">
            <a:avLst/>
          </a:prstGeom>
          <a:noFill/>
        </p:spPr>
        <p:txBody>
          <a:bodyPr wrap="square" rtlCol="0">
            <a:spAutoFit/>
          </a:bodyPr>
          <a:lstStyle/>
          <a:p>
            <a:r>
              <a:rPr lang="it-IT" sz="1400" dirty="0"/>
              <a:t>2010</a:t>
            </a:r>
          </a:p>
        </p:txBody>
      </p:sp>
    </p:spTree>
    <p:extLst>
      <p:ext uri="{BB962C8B-B14F-4D97-AF65-F5344CB8AC3E}">
        <p14:creationId xmlns:p14="http://schemas.microsoft.com/office/powerpoint/2010/main" val="270405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8052217-6B0A-CFFF-E6D7-79007F42C84B}"/>
            </a:ext>
          </a:extLst>
        </p:cNvPr>
        <p:cNvGrpSpPr/>
        <p:nvPr/>
      </p:nvGrpSpPr>
      <p:grpSpPr>
        <a:xfrm>
          <a:off x="0" y="0"/>
          <a:ext cx="0" cy="0"/>
          <a:chOff x="0" y="0"/>
          <a:chExt cx="0" cy="0"/>
        </a:xfrm>
      </p:grpSpPr>
      <p:sp>
        <p:nvSpPr>
          <p:cNvPr id="3" name="Trapezio 2">
            <a:extLst>
              <a:ext uri="{FF2B5EF4-FFF2-40B4-BE49-F238E27FC236}">
                <a16:creationId xmlns:a16="http://schemas.microsoft.com/office/drawing/2014/main" id="{6DCF030C-51D8-FF1E-B688-0E2C27873387}"/>
              </a:ext>
            </a:extLst>
          </p:cNvPr>
          <p:cNvSpPr/>
          <p:nvPr/>
        </p:nvSpPr>
        <p:spPr>
          <a:xfrm rot="5400000">
            <a:off x="5287110" y="-5293894"/>
            <a:ext cx="1617785" cy="12192000"/>
          </a:xfrm>
          <a:prstGeom prst="trapezoid">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 name="CasellaDiTesto 3">
            <a:extLst>
              <a:ext uri="{FF2B5EF4-FFF2-40B4-BE49-F238E27FC236}">
                <a16:creationId xmlns:a16="http://schemas.microsoft.com/office/drawing/2014/main" id="{49ED9D6E-928E-756F-FE3C-70289CC51C0F}"/>
              </a:ext>
            </a:extLst>
          </p:cNvPr>
          <p:cNvSpPr txBox="1"/>
          <p:nvPr/>
        </p:nvSpPr>
        <p:spPr>
          <a:xfrm>
            <a:off x="0" y="571273"/>
            <a:ext cx="10667994" cy="461665"/>
          </a:xfrm>
          <a:prstGeom prst="rect">
            <a:avLst/>
          </a:prstGeom>
          <a:noFill/>
        </p:spPr>
        <p:txBody>
          <a:bodyPr wrap="square" rtlCol="0">
            <a:spAutoFit/>
          </a:bodyPr>
          <a:lstStyle/>
          <a:p>
            <a:r>
              <a:rPr lang="it-IT" sz="2400" b="1" dirty="0">
                <a:solidFill>
                  <a:schemeClr val="bg1"/>
                </a:solidFill>
              </a:rPr>
              <a:t>EVIDENZE</a:t>
            </a:r>
          </a:p>
        </p:txBody>
      </p:sp>
      <p:pic>
        <p:nvPicPr>
          <p:cNvPr id="5" name="Immagine 4">
            <a:extLst>
              <a:ext uri="{FF2B5EF4-FFF2-40B4-BE49-F238E27FC236}">
                <a16:creationId xmlns:a16="http://schemas.microsoft.com/office/drawing/2014/main" id="{F29625D3-A43D-BF40-A85A-820E604BA4D4}"/>
              </a:ext>
            </a:extLst>
          </p:cNvPr>
          <p:cNvPicPr>
            <a:picLocks noChangeAspect="1"/>
          </p:cNvPicPr>
          <p:nvPr/>
        </p:nvPicPr>
        <p:blipFill>
          <a:blip r:embed="rId3"/>
          <a:stretch>
            <a:fillRect/>
          </a:stretch>
        </p:blipFill>
        <p:spPr>
          <a:xfrm>
            <a:off x="502868" y="1690623"/>
            <a:ext cx="5055224" cy="1913728"/>
          </a:xfrm>
          <a:prstGeom prst="rect">
            <a:avLst/>
          </a:prstGeom>
        </p:spPr>
      </p:pic>
      <p:pic>
        <p:nvPicPr>
          <p:cNvPr id="7" name="Immagine 6">
            <a:extLst>
              <a:ext uri="{FF2B5EF4-FFF2-40B4-BE49-F238E27FC236}">
                <a16:creationId xmlns:a16="http://schemas.microsoft.com/office/drawing/2014/main" id="{1CE9BB6F-E2BB-46CB-261A-08BB8F11B549}"/>
              </a:ext>
            </a:extLst>
          </p:cNvPr>
          <p:cNvPicPr>
            <a:picLocks noChangeAspect="1"/>
          </p:cNvPicPr>
          <p:nvPr/>
        </p:nvPicPr>
        <p:blipFill>
          <a:blip r:embed="rId4"/>
          <a:stretch>
            <a:fillRect/>
          </a:stretch>
        </p:blipFill>
        <p:spPr>
          <a:xfrm>
            <a:off x="502868" y="3839354"/>
            <a:ext cx="5255939" cy="1396682"/>
          </a:xfrm>
          <a:prstGeom prst="rect">
            <a:avLst/>
          </a:prstGeom>
        </p:spPr>
      </p:pic>
      <p:pic>
        <p:nvPicPr>
          <p:cNvPr id="10" name="Immagine 9">
            <a:extLst>
              <a:ext uri="{FF2B5EF4-FFF2-40B4-BE49-F238E27FC236}">
                <a16:creationId xmlns:a16="http://schemas.microsoft.com/office/drawing/2014/main" id="{AA57BA9B-126F-9DBD-E2FE-400C7D1C8333}"/>
              </a:ext>
            </a:extLst>
          </p:cNvPr>
          <p:cNvPicPr>
            <a:picLocks noChangeAspect="1"/>
          </p:cNvPicPr>
          <p:nvPr/>
        </p:nvPicPr>
        <p:blipFill>
          <a:blip r:embed="rId5"/>
          <a:stretch>
            <a:fillRect/>
          </a:stretch>
        </p:blipFill>
        <p:spPr>
          <a:xfrm>
            <a:off x="6184144" y="2189059"/>
            <a:ext cx="5553153" cy="2024302"/>
          </a:xfrm>
          <a:prstGeom prst="rect">
            <a:avLst/>
          </a:prstGeom>
        </p:spPr>
      </p:pic>
      <p:pic>
        <p:nvPicPr>
          <p:cNvPr id="12" name="Immagine 11">
            <a:extLst>
              <a:ext uri="{FF2B5EF4-FFF2-40B4-BE49-F238E27FC236}">
                <a16:creationId xmlns:a16="http://schemas.microsoft.com/office/drawing/2014/main" id="{37E8B9F0-8F50-425E-6756-241E70EAB9EC}"/>
              </a:ext>
            </a:extLst>
          </p:cNvPr>
          <p:cNvPicPr>
            <a:picLocks noChangeAspect="1"/>
          </p:cNvPicPr>
          <p:nvPr/>
        </p:nvPicPr>
        <p:blipFill>
          <a:blip r:embed="rId6"/>
          <a:stretch>
            <a:fillRect/>
          </a:stretch>
        </p:blipFill>
        <p:spPr>
          <a:xfrm>
            <a:off x="502868" y="5471040"/>
            <a:ext cx="5255939" cy="1305943"/>
          </a:xfrm>
          <a:prstGeom prst="rect">
            <a:avLst/>
          </a:prstGeom>
        </p:spPr>
      </p:pic>
      <p:pic>
        <p:nvPicPr>
          <p:cNvPr id="14" name="Immagine 13">
            <a:extLst>
              <a:ext uri="{FF2B5EF4-FFF2-40B4-BE49-F238E27FC236}">
                <a16:creationId xmlns:a16="http://schemas.microsoft.com/office/drawing/2014/main" id="{1E4A34EE-E6AE-581D-D099-AE7CD202FEA0}"/>
              </a:ext>
            </a:extLst>
          </p:cNvPr>
          <p:cNvPicPr>
            <a:picLocks noChangeAspect="1"/>
          </p:cNvPicPr>
          <p:nvPr/>
        </p:nvPicPr>
        <p:blipFill>
          <a:blip r:embed="rId7"/>
          <a:stretch>
            <a:fillRect/>
          </a:stretch>
        </p:blipFill>
        <p:spPr>
          <a:xfrm>
            <a:off x="6184144" y="4643759"/>
            <a:ext cx="5504988" cy="1506628"/>
          </a:xfrm>
          <a:prstGeom prst="rect">
            <a:avLst/>
          </a:prstGeom>
        </p:spPr>
      </p:pic>
    </p:spTree>
    <p:extLst>
      <p:ext uri="{BB962C8B-B14F-4D97-AF65-F5344CB8AC3E}">
        <p14:creationId xmlns:p14="http://schemas.microsoft.com/office/powerpoint/2010/main" val="4256608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3DC8164-9FD4-8189-BC50-BE4CE9F07D1D}"/>
            </a:ext>
          </a:extLst>
        </p:cNvPr>
        <p:cNvGrpSpPr/>
        <p:nvPr/>
      </p:nvGrpSpPr>
      <p:grpSpPr>
        <a:xfrm>
          <a:off x="0" y="0"/>
          <a:ext cx="0" cy="0"/>
          <a:chOff x="0" y="0"/>
          <a:chExt cx="0" cy="0"/>
        </a:xfrm>
      </p:grpSpPr>
      <p:sp>
        <p:nvSpPr>
          <p:cNvPr id="3" name="Trapezio 2">
            <a:extLst>
              <a:ext uri="{FF2B5EF4-FFF2-40B4-BE49-F238E27FC236}">
                <a16:creationId xmlns:a16="http://schemas.microsoft.com/office/drawing/2014/main" id="{A00F225F-7807-9139-AF35-AFE8F912D544}"/>
              </a:ext>
            </a:extLst>
          </p:cNvPr>
          <p:cNvSpPr/>
          <p:nvPr/>
        </p:nvSpPr>
        <p:spPr>
          <a:xfrm rot="5400000">
            <a:off x="5287110" y="-5293894"/>
            <a:ext cx="1617785" cy="12192000"/>
          </a:xfrm>
          <a:prstGeom prst="trapezoid">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 name="CasellaDiTesto 3">
            <a:extLst>
              <a:ext uri="{FF2B5EF4-FFF2-40B4-BE49-F238E27FC236}">
                <a16:creationId xmlns:a16="http://schemas.microsoft.com/office/drawing/2014/main" id="{24BA57F6-F086-F113-54F5-893AAABE5521}"/>
              </a:ext>
            </a:extLst>
          </p:cNvPr>
          <p:cNvSpPr txBox="1"/>
          <p:nvPr/>
        </p:nvSpPr>
        <p:spPr>
          <a:xfrm>
            <a:off x="0" y="571273"/>
            <a:ext cx="10667994" cy="461665"/>
          </a:xfrm>
          <a:prstGeom prst="rect">
            <a:avLst/>
          </a:prstGeom>
          <a:noFill/>
        </p:spPr>
        <p:txBody>
          <a:bodyPr wrap="square" rtlCol="0">
            <a:spAutoFit/>
          </a:bodyPr>
          <a:lstStyle/>
          <a:p>
            <a:r>
              <a:rPr lang="it-IT" sz="2400" b="1" dirty="0">
                <a:solidFill>
                  <a:schemeClr val="bg1"/>
                </a:solidFill>
              </a:rPr>
              <a:t>LINEE GUIDA</a:t>
            </a:r>
          </a:p>
        </p:txBody>
      </p:sp>
      <p:grpSp>
        <p:nvGrpSpPr>
          <p:cNvPr id="32" name="Gruppo 31">
            <a:extLst>
              <a:ext uri="{FF2B5EF4-FFF2-40B4-BE49-F238E27FC236}">
                <a16:creationId xmlns:a16="http://schemas.microsoft.com/office/drawing/2014/main" id="{FDCF2283-25D1-45F6-708F-5A90E17C191F}"/>
              </a:ext>
            </a:extLst>
          </p:cNvPr>
          <p:cNvGrpSpPr/>
          <p:nvPr/>
        </p:nvGrpSpPr>
        <p:grpSpPr>
          <a:xfrm>
            <a:off x="277611" y="5250700"/>
            <a:ext cx="11168335" cy="1446966"/>
            <a:chOff x="277611" y="5250700"/>
            <a:chExt cx="11168335" cy="1446966"/>
          </a:xfrm>
        </p:grpSpPr>
        <p:pic>
          <p:nvPicPr>
            <p:cNvPr id="7" name="Immagine 6">
              <a:extLst>
                <a:ext uri="{FF2B5EF4-FFF2-40B4-BE49-F238E27FC236}">
                  <a16:creationId xmlns:a16="http://schemas.microsoft.com/office/drawing/2014/main" id="{F3989665-F0E0-A81C-80EA-6851AD48B604}"/>
                </a:ext>
              </a:extLst>
            </p:cNvPr>
            <p:cNvPicPr>
              <a:picLocks noChangeAspect="1"/>
            </p:cNvPicPr>
            <p:nvPr/>
          </p:nvPicPr>
          <p:blipFill>
            <a:blip r:embed="rId3"/>
            <a:stretch>
              <a:fillRect/>
            </a:stretch>
          </p:blipFill>
          <p:spPr>
            <a:xfrm>
              <a:off x="277611" y="5250700"/>
              <a:ext cx="6180355" cy="1446965"/>
            </a:xfrm>
            <a:prstGeom prst="rect">
              <a:avLst/>
            </a:prstGeom>
          </p:spPr>
        </p:pic>
        <p:grpSp>
          <p:nvGrpSpPr>
            <p:cNvPr id="15" name="Gruppo 14">
              <a:extLst>
                <a:ext uri="{FF2B5EF4-FFF2-40B4-BE49-F238E27FC236}">
                  <a16:creationId xmlns:a16="http://schemas.microsoft.com/office/drawing/2014/main" id="{2C3DA3E4-21C1-6763-B042-94E81C71FA7D}"/>
                </a:ext>
              </a:extLst>
            </p:cNvPr>
            <p:cNvGrpSpPr/>
            <p:nvPr/>
          </p:nvGrpSpPr>
          <p:grpSpPr>
            <a:xfrm>
              <a:off x="7272336" y="5291534"/>
              <a:ext cx="4173610" cy="1406132"/>
              <a:chOff x="7106438" y="4300567"/>
              <a:chExt cx="4807951" cy="1594941"/>
            </a:xfrm>
          </p:grpSpPr>
          <p:pic>
            <p:nvPicPr>
              <p:cNvPr id="12" name="Immagine 11">
                <a:extLst>
                  <a:ext uri="{FF2B5EF4-FFF2-40B4-BE49-F238E27FC236}">
                    <a16:creationId xmlns:a16="http://schemas.microsoft.com/office/drawing/2014/main" id="{519F7841-301B-ED77-8BA2-0380E2C2292D}"/>
                  </a:ext>
                </a:extLst>
              </p:cNvPr>
              <p:cNvPicPr>
                <a:picLocks noChangeAspect="1"/>
              </p:cNvPicPr>
              <p:nvPr/>
            </p:nvPicPr>
            <p:blipFill>
              <a:blip r:embed="rId4"/>
              <a:stretch>
                <a:fillRect/>
              </a:stretch>
            </p:blipFill>
            <p:spPr>
              <a:xfrm>
                <a:off x="7106438" y="4300567"/>
                <a:ext cx="4788258" cy="790721"/>
              </a:xfrm>
              <a:prstGeom prst="rect">
                <a:avLst/>
              </a:prstGeom>
            </p:spPr>
          </p:pic>
          <p:pic>
            <p:nvPicPr>
              <p:cNvPr id="14" name="Immagine 13">
                <a:extLst>
                  <a:ext uri="{FF2B5EF4-FFF2-40B4-BE49-F238E27FC236}">
                    <a16:creationId xmlns:a16="http://schemas.microsoft.com/office/drawing/2014/main" id="{45A1A555-C621-1865-003D-452DD6466F39}"/>
                  </a:ext>
                </a:extLst>
              </p:cNvPr>
              <p:cNvPicPr>
                <a:picLocks noChangeAspect="1"/>
              </p:cNvPicPr>
              <p:nvPr/>
            </p:nvPicPr>
            <p:blipFill>
              <a:blip r:embed="rId5"/>
              <a:stretch>
                <a:fillRect/>
              </a:stretch>
            </p:blipFill>
            <p:spPr>
              <a:xfrm>
                <a:off x="7272336" y="5226066"/>
                <a:ext cx="4642053" cy="669442"/>
              </a:xfrm>
              <a:prstGeom prst="rect">
                <a:avLst/>
              </a:prstGeom>
            </p:spPr>
          </p:pic>
        </p:grpSp>
      </p:grpSp>
      <p:grpSp>
        <p:nvGrpSpPr>
          <p:cNvPr id="31" name="Gruppo 30">
            <a:extLst>
              <a:ext uri="{FF2B5EF4-FFF2-40B4-BE49-F238E27FC236}">
                <a16:creationId xmlns:a16="http://schemas.microsoft.com/office/drawing/2014/main" id="{37F9603B-8CB9-5CE1-D25F-900DFBDED75A}"/>
              </a:ext>
            </a:extLst>
          </p:cNvPr>
          <p:cNvGrpSpPr/>
          <p:nvPr/>
        </p:nvGrpSpPr>
        <p:grpSpPr>
          <a:xfrm>
            <a:off x="277612" y="1488321"/>
            <a:ext cx="11168334" cy="3762379"/>
            <a:chOff x="277612" y="1488321"/>
            <a:chExt cx="11168334" cy="3762379"/>
          </a:xfrm>
        </p:grpSpPr>
        <p:pic>
          <p:nvPicPr>
            <p:cNvPr id="10" name="Immagine 9">
              <a:extLst>
                <a:ext uri="{FF2B5EF4-FFF2-40B4-BE49-F238E27FC236}">
                  <a16:creationId xmlns:a16="http://schemas.microsoft.com/office/drawing/2014/main" id="{2AFBFBAE-CE67-BC55-D5B6-49662849BF25}"/>
                </a:ext>
              </a:extLst>
            </p:cNvPr>
            <p:cNvPicPr>
              <a:picLocks noChangeAspect="1"/>
            </p:cNvPicPr>
            <p:nvPr/>
          </p:nvPicPr>
          <p:blipFill>
            <a:blip r:embed="rId6"/>
            <a:stretch>
              <a:fillRect/>
            </a:stretch>
          </p:blipFill>
          <p:spPr>
            <a:xfrm>
              <a:off x="277612" y="1752454"/>
              <a:ext cx="6180356" cy="3353091"/>
            </a:xfrm>
            <a:prstGeom prst="rect">
              <a:avLst/>
            </a:prstGeom>
          </p:spPr>
        </p:pic>
        <p:pic>
          <p:nvPicPr>
            <p:cNvPr id="6" name="Immagine 5">
              <a:extLst>
                <a:ext uri="{FF2B5EF4-FFF2-40B4-BE49-F238E27FC236}">
                  <a16:creationId xmlns:a16="http://schemas.microsoft.com/office/drawing/2014/main" id="{BDA5F3CD-23D7-4D74-7DB3-BB51758947DB}"/>
                </a:ext>
              </a:extLst>
            </p:cNvPr>
            <p:cNvPicPr>
              <a:picLocks noChangeAspect="1"/>
            </p:cNvPicPr>
            <p:nvPr/>
          </p:nvPicPr>
          <p:blipFill>
            <a:blip r:embed="rId7"/>
            <a:stretch>
              <a:fillRect/>
            </a:stretch>
          </p:blipFill>
          <p:spPr>
            <a:xfrm>
              <a:off x="7272336" y="1488321"/>
              <a:ext cx="4173610" cy="698407"/>
            </a:xfrm>
            <a:prstGeom prst="rect">
              <a:avLst/>
            </a:prstGeom>
          </p:spPr>
        </p:pic>
        <p:pic>
          <p:nvPicPr>
            <p:cNvPr id="17" name="Immagine 16">
              <a:extLst>
                <a:ext uri="{FF2B5EF4-FFF2-40B4-BE49-F238E27FC236}">
                  <a16:creationId xmlns:a16="http://schemas.microsoft.com/office/drawing/2014/main" id="{C4099E81-0762-44CB-8E5C-52CA7D2DB9F8}"/>
                </a:ext>
              </a:extLst>
            </p:cNvPr>
            <p:cNvPicPr>
              <a:picLocks noChangeAspect="1"/>
            </p:cNvPicPr>
            <p:nvPr/>
          </p:nvPicPr>
          <p:blipFill>
            <a:blip r:embed="rId8"/>
            <a:stretch>
              <a:fillRect/>
            </a:stretch>
          </p:blipFill>
          <p:spPr>
            <a:xfrm>
              <a:off x="7272336" y="2227561"/>
              <a:ext cx="4173610" cy="3023139"/>
            </a:xfrm>
            <a:prstGeom prst="rect">
              <a:avLst/>
            </a:prstGeom>
          </p:spPr>
        </p:pic>
        <p:cxnSp>
          <p:nvCxnSpPr>
            <p:cNvPr id="18" name="Connettore diritto 17">
              <a:extLst>
                <a:ext uri="{FF2B5EF4-FFF2-40B4-BE49-F238E27FC236}">
                  <a16:creationId xmlns:a16="http://schemas.microsoft.com/office/drawing/2014/main" id="{3CD2EF40-9579-3B17-DB17-563B346812A3}"/>
                </a:ext>
              </a:extLst>
            </p:cNvPr>
            <p:cNvCxnSpPr>
              <a:cxnSpLocks/>
            </p:cNvCxnSpPr>
            <p:nvPr/>
          </p:nvCxnSpPr>
          <p:spPr>
            <a:xfrm>
              <a:off x="7272336" y="2439434"/>
              <a:ext cx="4156515" cy="0"/>
            </a:xfrm>
            <a:prstGeom prst="lin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0" name="Connettore diritto 19">
              <a:extLst>
                <a:ext uri="{FF2B5EF4-FFF2-40B4-BE49-F238E27FC236}">
                  <a16:creationId xmlns:a16="http://schemas.microsoft.com/office/drawing/2014/main" id="{7D0D9C7E-464B-153C-C702-2B379EF6DB18}"/>
                </a:ext>
              </a:extLst>
            </p:cNvPr>
            <p:cNvCxnSpPr>
              <a:cxnSpLocks/>
            </p:cNvCxnSpPr>
            <p:nvPr/>
          </p:nvCxnSpPr>
          <p:spPr>
            <a:xfrm>
              <a:off x="7272336" y="2663269"/>
              <a:ext cx="4156515" cy="0"/>
            </a:xfrm>
            <a:prstGeom prst="lin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1" name="Connettore diritto 20">
              <a:extLst>
                <a:ext uri="{FF2B5EF4-FFF2-40B4-BE49-F238E27FC236}">
                  <a16:creationId xmlns:a16="http://schemas.microsoft.com/office/drawing/2014/main" id="{1FAD2AAA-E339-AB9D-A3B8-CDE8EC2843AE}"/>
                </a:ext>
              </a:extLst>
            </p:cNvPr>
            <p:cNvCxnSpPr>
              <a:cxnSpLocks/>
            </p:cNvCxnSpPr>
            <p:nvPr/>
          </p:nvCxnSpPr>
          <p:spPr>
            <a:xfrm>
              <a:off x="7289431" y="2891870"/>
              <a:ext cx="4156515" cy="0"/>
            </a:xfrm>
            <a:prstGeom prst="lin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2" name="Connettore diritto 21">
              <a:extLst>
                <a:ext uri="{FF2B5EF4-FFF2-40B4-BE49-F238E27FC236}">
                  <a16:creationId xmlns:a16="http://schemas.microsoft.com/office/drawing/2014/main" id="{1B7921AD-A8DA-46FE-452C-96F1B2C05D07}"/>
                </a:ext>
              </a:extLst>
            </p:cNvPr>
            <p:cNvCxnSpPr>
              <a:cxnSpLocks/>
            </p:cNvCxnSpPr>
            <p:nvPr/>
          </p:nvCxnSpPr>
          <p:spPr>
            <a:xfrm>
              <a:off x="7289431" y="3083402"/>
              <a:ext cx="1068757" cy="0"/>
            </a:xfrm>
            <a:prstGeom prst="lin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4" name="Connettore diritto 23">
              <a:extLst>
                <a:ext uri="{FF2B5EF4-FFF2-40B4-BE49-F238E27FC236}">
                  <a16:creationId xmlns:a16="http://schemas.microsoft.com/office/drawing/2014/main" id="{16574175-27DB-563D-6F79-A42AC5D6FE80}"/>
                </a:ext>
              </a:extLst>
            </p:cNvPr>
            <p:cNvCxnSpPr>
              <a:cxnSpLocks/>
            </p:cNvCxnSpPr>
            <p:nvPr/>
          </p:nvCxnSpPr>
          <p:spPr>
            <a:xfrm>
              <a:off x="8172450" y="3720547"/>
              <a:ext cx="3014663" cy="0"/>
            </a:xfrm>
            <a:prstGeom prst="lin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7" name="Connettore diritto 26">
              <a:extLst>
                <a:ext uri="{FF2B5EF4-FFF2-40B4-BE49-F238E27FC236}">
                  <a16:creationId xmlns:a16="http://schemas.microsoft.com/office/drawing/2014/main" id="{D8AF3EB3-23D4-7265-8A7C-4277A16129E7}"/>
                </a:ext>
              </a:extLst>
            </p:cNvPr>
            <p:cNvCxnSpPr>
              <a:cxnSpLocks/>
            </p:cNvCxnSpPr>
            <p:nvPr/>
          </p:nvCxnSpPr>
          <p:spPr>
            <a:xfrm>
              <a:off x="7272336" y="4763534"/>
              <a:ext cx="4156515" cy="0"/>
            </a:xfrm>
            <a:prstGeom prst="lin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8" name="Connettore diritto 27">
              <a:extLst>
                <a:ext uri="{FF2B5EF4-FFF2-40B4-BE49-F238E27FC236}">
                  <a16:creationId xmlns:a16="http://schemas.microsoft.com/office/drawing/2014/main" id="{3BEB0962-B601-346F-D7DC-1814892D7EAC}"/>
                </a:ext>
              </a:extLst>
            </p:cNvPr>
            <p:cNvCxnSpPr>
              <a:cxnSpLocks/>
            </p:cNvCxnSpPr>
            <p:nvPr/>
          </p:nvCxnSpPr>
          <p:spPr>
            <a:xfrm>
              <a:off x="7272336" y="5179260"/>
              <a:ext cx="2957514" cy="0"/>
            </a:xfrm>
            <a:prstGeom prst="lin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9" name="Connettore diritto 28">
              <a:extLst>
                <a:ext uri="{FF2B5EF4-FFF2-40B4-BE49-F238E27FC236}">
                  <a16:creationId xmlns:a16="http://schemas.microsoft.com/office/drawing/2014/main" id="{6B046987-85BE-1C85-97B3-5BFDB22424AF}"/>
                </a:ext>
              </a:extLst>
            </p:cNvPr>
            <p:cNvCxnSpPr>
              <a:cxnSpLocks/>
            </p:cNvCxnSpPr>
            <p:nvPr/>
          </p:nvCxnSpPr>
          <p:spPr>
            <a:xfrm>
              <a:off x="7267568" y="4973086"/>
              <a:ext cx="4156515" cy="0"/>
            </a:xfrm>
            <a:prstGeom prst="lin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grpSp>
      <p:cxnSp>
        <p:nvCxnSpPr>
          <p:cNvPr id="33" name="Connettore diritto 32">
            <a:extLst>
              <a:ext uri="{FF2B5EF4-FFF2-40B4-BE49-F238E27FC236}">
                <a16:creationId xmlns:a16="http://schemas.microsoft.com/office/drawing/2014/main" id="{E9E9DC2A-217B-0D0E-D9A0-DB2E2DFC7D89}"/>
              </a:ext>
            </a:extLst>
          </p:cNvPr>
          <p:cNvCxnSpPr>
            <a:cxnSpLocks/>
          </p:cNvCxnSpPr>
          <p:nvPr/>
        </p:nvCxnSpPr>
        <p:spPr>
          <a:xfrm>
            <a:off x="10515600" y="4560134"/>
            <a:ext cx="901770" cy="0"/>
          </a:xfrm>
          <a:prstGeom prst="lin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sp>
        <p:nvSpPr>
          <p:cNvPr id="2" name="CasellaDiTesto 1">
            <a:extLst>
              <a:ext uri="{FF2B5EF4-FFF2-40B4-BE49-F238E27FC236}">
                <a16:creationId xmlns:a16="http://schemas.microsoft.com/office/drawing/2014/main" id="{55864E93-FAC9-0808-A4F6-7C9F0BC5D132}"/>
              </a:ext>
            </a:extLst>
          </p:cNvPr>
          <p:cNvSpPr txBox="1"/>
          <p:nvPr/>
        </p:nvSpPr>
        <p:spPr>
          <a:xfrm>
            <a:off x="5705784" y="6543777"/>
            <a:ext cx="691376" cy="307777"/>
          </a:xfrm>
          <a:prstGeom prst="rect">
            <a:avLst/>
          </a:prstGeom>
          <a:noFill/>
        </p:spPr>
        <p:txBody>
          <a:bodyPr wrap="square" rtlCol="0">
            <a:spAutoFit/>
          </a:bodyPr>
          <a:lstStyle/>
          <a:p>
            <a:r>
              <a:rPr lang="it-IT" sz="1400" dirty="0"/>
              <a:t>2024</a:t>
            </a:r>
          </a:p>
        </p:txBody>
      </p:sp>
      <p:sp>
        <p:nvSpPr>
          <p:cNvPr id="5" name="CasellaDiTesto 4">
            <a:extLst>
              <a:ext uri="{FF2B5EF4-FFF2-40B4-BE49-F238E27FC236}">
                <a16:creationId xmlns:a16="http://schemas.microsoft.com/office/drawing/2014/main" id="{571A8D2C-2385-DE3E-5CF9-96A92F7B3718}"/>
              </a:ext>
            </a:extLst>
          </p:cNvPr>
          <p:cNvSpPr txBox="1"/>
          <p:nvPr/>
        </p:nvSpPr>
        <p:spPr>
          <a:xfrm>
            <a:off x="5705784" y="4884493"/>
            <a:ext cx="691376" cy="307777"/>
          </a:xfrm>
          <a:prstGeom prst="rect">
            <a:avLst/>
          </a:prstGeom>
          <a:noFill/>
        </p:spPr>
        <p:txBody>
          <a:bodyPr wrap="square" rtlCol="0">
            <a:spAutoFit/>
          </a:bodyPr>
          <a:lstStyle/>
          <a:p>
            <a:r>
              <a:rPr lang="it-IT" sz="1400" dirty="0"/>
              <a:t>2023</a:t>
            </a:r>
          </a:p>
        </p:txBody>
      </p:sp>
    </p:spTree>
    <p:extLst>
      <p:ext uri="{BB962C8B-B14F-4D97-AF65-F5344CB8AC3E}">
        <p14:creationId xmlns:p14="http://schemas.microsoft.com/office/powerpoint/2010/main" val="1709079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040C983-28E3-D66A-2193-B7BD4F135E1A}"/>
            </a:ext>
          </a:extLst>
        </p:cNvPr>
        <p:cNvGrpSpPr/>
        <p:nvPr/>
      </p:nvGrpSpPr>
      <p:grpSpPr>
        <a:xfrm>
          <a:off x="0" y="0"/>
          <a:ext cx="0" cy="0"/>
          <a:chOff x="0" y="0"/>
          <a:chExt cx="0" cy="0"/>
        </a:xfrm>
      </p:grpSpPr>
      <p:sp>
        <p:nvSpPr>
          <p:cNvPr id="3" name="Trapezio 2">
            <a:extLst>
              <a:ext uri="{FF2B5EF4-FFF2-40B4-BE49-F238E27FC236}">
                <a16:creationId xmlns:a16="http://schemas.microsoft.com/office/drawing/2014/main" id="{CBB4612E-2EA9-16C6-FEAA-AEB9C67F5216}"/>
              </a:ext>
            </a:extLst>
          </p:cNvPr>
          <p:cNvSpPr/>
          <p:nvPr/>
        </p:nvSpPr>
        <p:spPr>
          <a:xfrm rot="5400000">
            <a:off x="5287110" y="-5293894"/>
            <a:ext cx="1617785" cy="12192000"/>
          </a:xfrm>
          <a:prstGeom prst="trapezoid">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 name="CasellaDiTesto 3">
            <a:extLst>
              <a:ext uri="{FF2B5EF4-FFF2-40B4-BE49-F238E27FC236}">
                <a16:creationId xmlns:a16="http://schemas.microsoft.com/office/drawing/2014/main" id="{88C0991A-284B-A568-A05B-DC312657FA36}"/>
              </a:ext>
            </a:extLst>
          </p:cNvPr>
          <p:cNvSpPr txBox="1"/>
          <p:nvPr/>
        </p:nvSpPr>
        <p:spPr>
          <a:xfrm>
            <a:off x="0" y="571273"/>
            <a:ext cx="10667994" cy="461665"/>
          </a:xfrm>
          <a:prstGeom prst="rect">
            <a:avLst/>
          </a:prstGeom>
          <a:noFill/>
        </p:spPr>
        <p:txBody>
          <a:bodyPr wrap="square" rtlCol="0">
            <a:spAutoFit/>
          </a:bodyPr>
          <a:lstStyle/>
          <a:p>
            <a:r>
              <a:rPr lang="it-IT" sz="2400" b="1" dirty="0">
                <a:solidFill>
                  <a:schemeClr val="bg1"/>
                </a:solidFill>
              </a:rPr>
              <a:t>TIMING CHIRURGICO E SOURCE CONTROL</a:t>
            </a:r>
          </a:p>
        </p:txBody>
      </p:sp>
      <p:sp>
        <p:nvSpPr>
          <p:cNvPr id="2" name="CasellaDiTesto 1">
            <a:extLst>
              <a:ext uri="{FF2B5EF4-FFF2-40B4-BE49-F238E27FC236}">
                <a16:creationId xmlns:a16="http://schemas.microsoft.com/office/drawing/2014/main" id="{A2889BAC-3D95-4746-C939-4D1EF0B5714F}"/>
              </a:ext>
            </a:extLst>
          </p:cNvPr>
          <p:cNvSpPr txBox="1"/>
          <p:nvPr/>
        </p:nvSpPr>
        <p:spPr>
          <a:xfrm>
            <a:off x="282387" y="1998248"/>
            <a:ext cx="11282083" cy="1538883"/>
          </a:xfrm>
          <a:prstGeom prst="rect">
            <a:avLst/>
          </a:prstGeom>
          <a:noFill/>
        </p:spPr>
        <p:txBody>
          <a:bodyPr wrap="square" rtlCol="0">
            <a:spAutoFit/>
          </a:bodyPr>
          <a:lstStyle/>
          <a:p>
            <a:pPr algn="just"/>
            <a:r>
              <a:rPr lang="it-IT" sz="2000" dirty="0">
                <a:sym typeface="Wingdings" panose="05000000000000000000" pitchFamily="2" charset="2"/>
              </a:rPr>
              <a:t>Il controllo della fonte settica nel paziente con infezione intra-addominale è la priorità e la prognosi del paziente dipende dalla sua precocità</a:t>
            </a:r>
          </a:p>
          <a:p>
            <a:pPr algn="just"/>
            <a:r>
              <a:rPr lang="it-IT" i="1" dirty="0">
                <a:sym typeface="Wingdings" panose="05000000000000000000" pitchFamily="2" charset="2"/>
              </a:rPr>
              <a:t>	 Il timing migliore per il «source control» è «il prima possibile» e comunque entro 6-12 ore</a:t>
            </a:r>
          </a:p>
          <a:p>
            <a:pPr algn="just"/>
            <a:r>
              <a:rPr lang="it-IT" i="1" dirty="0">
                <a:sym typeface="Wingdings" panose="05000000000000000000" pitchFamily="2" charset="2"/>
              </a:rPr>
              <a:t>	 Se la causa dell’instabilità emodinamica è una contaminazione viscerale non controllata, la terapia </a:t>
            </a:r>
            <a:r>
              <a:rPr lang="it-IT" i="1" dirty="0" err="1">
                <a:sym typeface="Wingdings" panose="05000000000000000000" pitchFamily="2" charset="2"/>
              </a:rPr>
              <a:t>resuscitativa</a:t>
            </a:r>
            <a:r>
              <a:rPr lang="it-IT" i="1" dirty="0">
                <a:sym typeface="Wingdings" panose="05000000000000000000" pitchFamily="2" charset="2"/>
              </a:rPr>
              <a:t> 	non può essere efficace in assenza di «source control»</a:t>
            </a:r>
          </a:p>
        </p:txBody>
      </p:sp>
      <p:grpSp>
        <p:nvGrpSpPr>
          <p:cNvPr id="5" name="Gruppo 4">
            <a:extLst>
              <a:ext uri="{FF2B5EF4-FFF2-40B4-BE49-F238E27FC236}">
                <a16:creationId xmlns:a16="http://schemas.microsoft.com/office/drawing/2014/main" id="{16F894ED-2F55-E845-9650-97A9A16EE8FE}"/>
              </a:ext>
            </a:extLst>
          </p:cNvPr>
          <p:cNvGrpSpPr/>
          <p:nvPr/>
        </p:nvGrpSpPr>
        <p:grpSpPr>
          <a:xfrm>
            <a:off x="837547" y="3734681"/>
            <a:ext cx="10516905" cy="2895306"/>
            <a:chOff x="1058785" y="3734681"/>
            <a:chExt cx="10516905" cy="2895306"/>
          </a:xfrm>
        </p:grpSpPr>
        <p:pic>
          <p:nvPicPr>
            <p:cNvPr id="1026" name="Picture 2" descr="Three-stage laparoscopic surgery in a morbidly obese patient with Hinchey  III diverticulitis: a case report | Surgical Case Reports | Full Text">
              <a:extLst>
                <a:ext uri="{FF2B5EF4-FFF2-40B4-BE49-F238E27FC236}">
                  <a16:creationId xmlns:a16="http://schemas.microsoft.com/office/drawing/2014/main" id="{E311EB43-86C4-B0DA-1B40-EFB650CDC0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785" y="3734681"/>
              <a:ext cx="2018952" cy="28414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urulent general peritonitis after laparoscopic appendectomy | Download  Scientific Diagram">
              <a:extLst>
                <a:ext uri="{FF2B5EF4-FFF2-40B4-BE49-F238E27FC236}">
                  <a16:creationId xmlns:a16="http://schemas.microsoft.com/office/drawing/2014/main" id="{AC73B992-9FBF-A768-B272-DB0FFADE7C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4974" y="3736066"/>
              <a:ext cx="3773758" cy="28939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ole of laparoscopy in the immediate, intermediate, and long-term  management of iatrogenic bile duct injuries during laparoscopic  cholecystectomy | Langenbeck's Archives of Surgery">
              <a:extLst>
                <a:ext uri="{FF2B5EF4-FFF2-40B4-BE49-F238E27FC236}">
                  <a16:creationId xmlns:a16="http://schemas.microsoft.com/office/drawing/2014/main" id="{59E77A36-0AD6-19CC-BD8B-99F7EEE255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4926" y="3736066"/>
              <a:ext cx="4150764" cy="284191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38630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F9A0614-9ECB-0E9E-5FCA-6DC1FB040068}"/>
            </a:ext>
          </a:extLst>
        </p:cNvPr>
        <p:cNvGrpSpPr/>
        <p:nvPr/>
      </p:nvGrpSpPr>
      <p:grpSpPr>
        <a:xfrm>
          <a:off x="0" y="0"/>
          <a:ext cx="0" cy="0"/>
          <a:chOff x="0" y="0"/>
          <a:chExt cx="0" cy="0"/>
        </a:xfrm>
      </p:grpSpPr>
      <p:sp>
        <p:nvSpPr>
          <p:cNvPr id="3" name="Trapezio 2">
            <a:extLst>
              <a:ext uri="{FF2B5EF4-FFF2-40B4-BE49-F238E27FC236}">
                <a16:creationId xmlns:a16="http://schemas.microsoft.com/office/drawing/2014/main" id="{BBEC1664-4B9A-7916-6B19-C53E4DE77E9B}"/>
              </a:ext>
            </a:extLst>
          </p:cNvPr>
          <p:cNvSpPr/>
          <p:nvPr/>
        </p:nvSpPr>
        <p:spPr>
          <a:xfrm rot="5400000">
            <a:off x="5287110" y="-5293894"/>
            <a:ext cx="1617785" cy="12192000"/>
          </a:xfrm>
          <a:prstGeom prst="trapezoid">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 name="CasellaDiTesto 3">
            <a:extLst>
              <a:ext uri="{FF2B5EF4-FFF2-40B4-BE49-F238E27FC236}">
                <a16:creationId xmlns:a16="http://schemas.microsoft.com/office/drawing/2014/main" id="{A734F757-EB91-2B3A-F76A-FE1249531725}"/>
              </a:ext>
            </a:extLst>
          </p:cNvPr>
          <p:cNvSpPr txBox="1"/>
          <p:nvPr/>
        </p:nvSpPr>
        <p:spPr>
          <a:xfrm>
            <a:off x="0" y="571273"/>
            <a:ext cx="10667994" cy="461665"/>
          </a:xfrm>
          <a:prstGeom prst="rect">
            <a:avLst/>
          </a:prstGeom>
          <a:noFill/>
        </p:spPr>
        <p:txBody>
          <a:bodyPr wrap="square" rtlCol="0">
            <a:spAutoFit/>
          </a:bodyPr>
          <a:lstStyle/>
          <a:p>
            <a:r>
              <a:rPr lang="it-IT" sz="2400" b="1" dirty="0">
                <a:solidFill>
                  <a:schemeClr val="bg1"/>
                </a:solidFill>
              </a:rPr>
              <a:t>TIMING CHIRURGICO E SOURCE CONTROL</a:t>
            </a:r>
          </a:p>
        </p:txBody>
      </p:sp>
      <p:sp>
        <p:nvSpPr>
          <p:cNvPr id="5" name="CasellaDiTesto 4">
            <a:extLst>
              <a:ext uri="{FF2B5EF4-FFF2-40B4-BE49-F238E27FC236}">
                <a16:creationId xmlns:a16="http://schemas.microsoft.com/office/drawing/2014/main" id="{C954F9EE-4890-33A6-35EC-63EE604A616A}"/>
              </a:ext>
            </a:extLst>
          </p:cNvPr>
          <p:cNvSpPr txBox="1"/>
          <p:nvPr/>
        </p:nvSpPr>
        <p:spPr>
          <a:xfrm>
            <a:off x="4754026" y="2029667"/>
            <a:ext cx="7110872" cy="3970318"/>
          </a:xfrm>
          <a:prstGeom prst="rect">
            <a:avLst/>
          </a:prstGeom>
          <a:noFill/>
        </p:spPr>
        <p:txBody>
          <a:bodyPr wrap="square" rtlCol="0">
            <a:spAutoFit/>
          </a:bodyPr>
          <a:lstStyle/>
          <a:p>
            <a:pPr algn="just"/>
            <a:r>
              <a:rPr lang="it-IT" b="1" dirty="0">
                <a:solidFill>
                  <a:srgbClr val="002060"/>
                </a:solidFill>
              </a:rPr>
              <a:t>Source control</a:t>
            </a:r>
          </a:p>
          <a:p>
            <a:pPr algn="just"/>
            <a:r>
              <a:rPr lang="it-IT" dirty="0"/>
              <a:t>L’insieme delle misure farmacologiche e chirurgico-radiologiche messe in atto con lo scopo di:</a:t>
            </a:r>
          </a:p>
          <a:p>
            <a:pPr marL="514350" indent="-514350" algn="just">
              <a:buAutoNum type="romanUcPeriod"/>
            </a:pPr>
            <a:r>
              <a:rPr lang="it-IT" dirty="0"/>
              <a:t>Conseguire un controllo del focolaio infettivo</a:t>
            </a:r>
          </a:p>
          <a:p>
            <a:pPr marL="514350" indent="-514350" algn="just">
              <a:buAutoNum type="romanUcPeriod"/>
            </a:pPr>
            <a:r>
              <a:rPr lang="it-IT" dirty="0">
                <a:sym typeface="Wingdings" panose="05000000000000000000" pitchFamily="2" charset="2"/>
              </a:rPr>
              <a:t>Modificare i fattori che sostengono l’evoluzione del processo settico</a:t>
            </a:r>
          </a:p>
          <a:p>
            <a:pPr marL="514350" indent="-514350" algn="just">
              <a:buAutoNum type="romanUcPeriod"/>
            </a:pPr>
            <a:r>
              <a:rPr lang="it-IT" dirty="0">
                <a:sym typeface="Wingdings" panose="05000000000000000000" pitchFamily="2" charset="2"/>
              </a:rPr>
              <a:t>Consentire un ripristino dell’omeostasi</a:t>
            </a:r>
          </a:p>
          <a:p>
            <a:pPr algn="just"/>
            <a:endParaRPr lang="it-IT" dirty="0">
              <a:sym typeface="Wingdings" panose="05000000000000000000" pitchFamily="2" charset="2"/>
            </a:endParaRPr>
          </a:p>
          <a:p>
            <a:pPr algn="just"/>
            <a:endParaRPr lang="it-IT" dirty="0">
              <a:sym typeface="Wingdings" panose="05000000000000000000" pitchFamily="2" charset="2"/>
            </a:endParaRPr>
          </a:p>
          <a:p>
            <a:pPr algn="just"/>
            <a:endParaRPr lang="it-IT" dirty="0">
              <a:sym typeface="Wingdings" panose="05000000000000000000" pitchFamily="2" charset="2"/>
            </a:endParaRPr>
          </a:p>
          <a:p>
            <a:pPr algn="just"/>
            <a:endParaRPr lang="it-IT" dirty="0">
              <a:sym typeface="Wingdings" panose="05000000000000000000" pitchFamily="2" charset="2"/>
            </a:endParaRPr>
          </a:p>
          <a:p>
            <a:pPr algn="just"/>
            <a:endParaRPr lang="it-IT" dirty="0">
              <a:sym typeface="Wingdings" panose="05000000000000000000" pitchFamily="2" charset="2"/>
            </a:endParaRPr>
          </a:p>
          <a:p>
            <a:pPr algn="just"/>
            <a:endParaRPr lang="it-IT" dirty="0">
              <a:sym typeface="Wingdings" panose="05000000000000000000" pitchFamily="2" charset="2"/>
            </a:endParaRPr>
          </a:p>
          <a:p>
            <a:pPr algn="just"/>
            <a:endParaRPr lang="it-IT" dirty="0">
              <a:sym typeface="Wingdings" panose="05000000000000000000" pitchFamily="2" charset="2"/>
            </a:endParaRPr>
          </a:p>
          <a:p>
            <a:pPr algn="just"/>
            <a:r>
              <a:rPr lang="it-IT" i="1" dirty="0">
                <a:sym typeface="Wingdings" panose="05000000000000000000" pitchFamily="2" charset="2"/>
              </a:rPr>
              <a:t>	 Gestione multidisciplinare con il chirurgo come «leader»</a:t>
            </a:r>
          </a:p>
        </p:txBody>
      </p:sp>
      <p:sp>
        <p:nvSpPr>
          <p:cNvPr id="6" name="CasellaDiTesto 5">
            <a:extLst>
              <a:ext uri="{FF2B5EF4-FFF2-40B4-BE49-F238E27FC236}">
                <a16:creationId xmlns:a16="http://schemas.microsoft.com/office/drawing/2014/main" id="{A5FD5BD4-2C18-F859-0AC0-53264D0BEC80}"/>
              </a:ext>
            </a:extLst>
          </p:cNvPr>
          <p:cNvSpPr txBox="1"/>
          <p:nvPr/>
        </p:nvSpPr>
        <p:spPr>
          <a:xfrm>
            <a:off x="-1" y="6350169"/>
            <a:ext cx="12192001" cy="507831"/>
          </a:xfrm>
          <a:prstGeom prst="rect">
            <a:avLst/>
          </a:prstGeom>
          <a:noFill/>
        </p:spPr>
        <p:txBody>
          <a:bodyPr wrap="square" rtlCol="0">
            <a:spAutoFit/>
          </a:bodyPr>
          <a:lstStyle/>
          <a:p>
            <a:r>
              <a:rPr lang="en-US" sz="900" dirty="0" err="1"/>
              <a:t>Mazuski</a:t>
            </a:r>
            <a:r>
              <a:rPr lang="en-US" sz="900" dirty="0"/>
              <a:t> JE et al. </a:t>
            </a:r>
            <a:r>
              <a:rPr lang="en-US" sz="900" dirty="0">
                <a:hlinkClick r:id="rId3">
                  <a:extLst>
                    <a:ext uri="{A12FA001-AC4F-418D-AE19-62706E023703}">
                      <ahyp:hlinkClr xmlns:ahyp="http://schemas.microsoft.com/office/drawing/2018/hyperlinkcolor" val="tx"/>
                    </a:ext>
                  </a:extLst>
                </a:hlinkClick>
              </a:rPr>
              <a:t>The Surgical Infection Society Revised Guidelines on the Management of Intra-Abdominal Infection.</a:t>
            </a:r>
            <a:r>
              <a:rPr lang="en-US" sz="900" dirty="0"/>
              <a:t> </a:t>
            </a:r>
            <a:r>
              <a:rPr lang="it-IT" sz="900" dirty="0" err="1"/>
              <a:t>Surgical</a:t>
            </a:r>
            <a:r>
              <a:rPr lang="it-IT" sz="900" dirty="0"/>
              <a:t> </a:t>
            </a:r>
            <a:r>
              <a:rPr lang="it-IT" sz="900" dirty="0" err="1"/>
              <a:t>Infections</a:t>
            </a:r>
            <a:r>
              <a:rPr lang="it-IT" sz="900" dirty="0"/>
              <a:t>. 2017;18(1):1-76.</a:t>
            </a:r>
          </a:p>
          <a:p>
            <a:r>
              <a:rPr lang="it-IT" sz="900" dirty="0"/>
              <a:t>Coccolini F et al. </a:t>
            </a:r>
            <a:r>
              <a:rPr lang="en-US" sz="900" dirty="0">
                <a:hlinkClick r:id="rId4">
                  <a:extLst>
                    <a:ext uri="{A12FA001-AC4F-418D-AE19-62706E023703}">
                      <ahyp:hlinkClr xmlns:ahyp="http://schemas.microsoft.com/office/drawing/2018/hyperlinkcolor" val="tx"/>
                    </a:ext>
                  </a:extLst>
                </a:hlinkClick>
              </a:rPr>
              <a:t>Source Control in Intra-Abdominal Infections: What You Need to Know.</a:t>
            </a:r>
            <a:r>
              <a:rPr lang="en-US" sz="900" dirty="0"/>
              <a:t> The Journal of Trauma and Acute Care Surgery. 2025;:01586154-990000000-01021.</a:t>
            </a:r>
          </a:p>
          <a:p>
            <a:r>
              <a:rPr lang="en-US" sz="900" dirty="0" err="1"/>
              <a:t>Coccolini</a:t>
            </a:r>
            <a:r>
              <a:rPr lang="en-US" sz="900" dirty="0"/>
              <a:t> F et al. </a:t>
            </a:r>
            <a:r>
              <a:rPr lang="en-US" sz="900" dirty="0">
                <a:hlinkClick r:id="rId5">
                  <a:extLst>
                    <a:ext uri="{A12FA001-AC4F-418D-AE19-62706E023703}">
                      <ahyp:hlinkClr xmlns:ahyp="http://schemas.microsoft.com/office/drawing/2018/hyperlinkcolor" val="tx"/>
                    </a:ext>
                  </a:extLst>
                </a:hlinkClick>
              </a:rPr>
              <a:t>Source Control in Emergency General Surgery: WSES, GAIS, SIS-E, SIS-A Guidelines.</a:t>
            </a:r>
            <a:r>
              <a:rPr lang="en-US" sz="900" dirty="0"/>
              <a:t> World Journal of Emergency Surgery : WJES. 2023;18(1):41. </a:t>
            </a:r>
            <a:endParaRPr lang="it-IT" sz="900" dirty="0"/>
          </a:p>
        </p:txBody>
      </p:sp>
      <p:grpSp>
        <p:nvGrpSpPr>
          <p:cNvPr id="11" name="Gruppo 10">
            <a:extLst>
              <a:ext uri="{FF2B5EF4-FFF2-40B4-BE49-F238E27FC236}">
                <a16:creationId xmlns:a16="http://schemas.microsoft.com/office/drawing/2014/main" id="{1AD0953D-201B-252B-C3E7-80BB4628C20F}"/>
              </a:ext>
            </a:extLst>
          </p:cNvPr>
          <p:cNvGrpSpPr/>
          <p:nvPr/>
        </p:nvGrpSpPr>
        <p:grpSpPr>
          <a:xfrm>
            <a:off x="5333997" y="4307682"/>
            <a:ext cx="5511382" cy="646332"/>
            <a:chOff x="584617" y="4151565"/>
            <a:chExt cx="5511382" cy="646332"/>
          </a:xfrm>
        </p:grpSpPr>
        <p:sp>
          <p:nvSpPr>
            <p:cNvPr id="7" name="CasellaDiTesto 6">
              <a:extLst>
                <a:ext uri="{FF2B5EF4-FFF2-40B4-BE49-F238E27FC236}">
                  <a16:creationId xmlns:a16="http://schemas.microsoft.com/office/drawing/2014/main" id="{1CAA3D68-9DDC-D670-5BA6-ED4827FD4F8C}"/>
                </a:ext>
              </a:extLst>
            </p:cNvPr>
            <p:cNvSpPr txBox="1"/>
            <p:nvPr/>
          </p:nvSpPr>
          <p:spPr>
            <a:xfrm>
              <a:off x="584617" y="4151566"/>
              <a:ext cx="2053652" cy="646331"/>
            </a:xfrm>
            <a:prstGeom prst="rect">
              <a:avLst/>
            </a:prstGeom>
            <a:solidFill>
              <a:schemeClr val="bg1"/>
            </a:solidFill>
            <a:ln w="28575">
              <a:solidFill>
                <a:schemeClr val="tx1"/>
              </a:solidFill>
            </a:ln>
          </p:spPr>
          <p:txBody>
            <a:bodyPr wrap="square" rtlCol="0">
              <a:spAutoFit/>
            </a:bodyPr>
            <a:lstStyle/>
            <a:p>
              <a:pPr algn="ctr"/>
              <a:r>
                <a:rPr lang="it-IT" b="1" dirty="0"/>
                <a:t>SOURCE CONTROL ANATOMICO</a:t>
              </a:r>
            </a:p>
          </p:txBody>
        </p:sp>
        <p:sp>
          <p:nvSpPr>
            <p:cNvPr id="8" name="CasellaDiTesto 7">
              <a:extLst>
                <a:ext uri="{FF2B5EF4-FFF2-40B4-BE49-F238E27FC236}">
                  <a16:creationId xmlns:a16="http://schemas.microsoft.com/office/drawing/2014/main" id="{4491F2F8-54DA-D594-92E1-D3DF8BF7F4BE}"/>
                </a:ext>
              </a:extLst>
            </p:cNvPr>
            <p:cNvSpPr txBox="1"/>
            <p:nvPr/>
          </p:nvSpPr>
          <p:spPr>
            <a:xfrm>
              <a:off x="4042348" y="4151565"/>
              <a:ext cx="2053651" cy="646331"/>
            </a:xfrm>
            <a:prstGeom prst="rect">
              <a:avLst/>
            </a:prstGeom>
            <a:solidFill>
              <a:schemeClr val="bg1"/>
            </a:solidFill>
            <a:ln w="28575">
              <a:solidFill>
                <a:schemeClr val="tx1"/>
              </a:solidFill>
            </a:ln>
          </p:spPr>
          <p:txBody>
            <a:bodyPr wrap="square" rtlCol="0">
              <a:spAutoFit/>
            </a:bodyPr>
            <a:lstStyle/>
            <a:p>
              <a:pPr algn="ctr"/>
              <a:r>
                <a:rPr lang="it-IT" b="1" dirty="0"/>
                <a:t>SOURCE CONTROL FISIOLOGICO</a:t>
              </a:r>
            </a:p>
          </p:txBody>
        </p:sp>
        <p:cxnSp>
          <p:nvCxnSpPr>
            <p:cNvPr id="10" name="Connettore 2 9">
              <a:extLst>
                <a:ext uri="{FF2B5EF4-FFF2-40B4-BE49-F238E27FC236}">
                  <a16:creationId xmlns:a16="http://schemas.microsoft.com/office/drawing/2014/main" id="{1130F27C-FBD4-75F4-22CB-057C80DCB470}"/>
                </a:ext>
              </a:extLst>
            </p:cNvPr>
            <p:cNvCxnSpPr>
              <a:endCxn id="8" idx="1"/>
            </p:cNvCxnSpPr>
            <p:nvPr/>
          </p:nvCxnSpPr>
          <p:spPr>
            <a:xfrm>
              <a:off x="2638269" y="4474730"/>
              <a:ext cx="1404079" cy="1"/>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grpSp>
      <p:pic>
        <p:nvPicPr>
          <p:cNvPr id="3076" name="Picture 4" descr="Laparoscopy for Perforated Acute Diverticulitis | SpringerLink">
            <a:extLst>
              <a:ext uri="{FF2B5EF4-FFF2-40B4-BE49-F238E27FC236}">
                <a16:creationId xmlns:a16="http://schemas.microsoft.com/office/drawing/2014/main" id="{0F479893-8B7E-1D39-D884-CB428D6C63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078" y="1921379"/>
            <a:ext cx="4351491" cy="4186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44449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6231</TotalTime>
  <Words>2659</Words>
  <Application>Microsoft Office PowerPoint</Application>
  <PresentationFormat>Widescreen</PresentationFormat>
  <Paragraphs>143</Paragraphs>
  <Slides>12</Slides>
  <Notes>12</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Custom Design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Stefano Siboni</dc:creator>
  <cp:lastModifiedBy>Microsoft Office User</cp:lastModifiedBy>
  <cp:revision>387</cp:revision>
  <cp:lastPrinted>2015-10-20T05:44:31Z</cp:lastPrinted>
  <dcterms:created xsi:type="dcterms:W3CDTF">2015-10-17T12:58:00Z</dcterms:created>
  <dcterms:modified xsi:type="dcterms:W3CDTF">2025-09-23T18:11:56Z</dcterms:modified>
</cp:coreProperties>
</file>